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3"/>
  </p:notesMasterIdLst>
  <p:sldIdLst>
    <p:sldId id="256" r:id="rId2"/>
    <p:sldId id="346" r:id="rId3"/>
    <p:sldId id="359" r:id="rId4"/>
    <p:sldId id="347" r:id="rId5"/>
    <p:sldId id="348" r:id="rId6"/>
    <p:sldId id="349" r:id="rId7"/>
    <p:sldId id="350" r:id="rId8"/>
    <p:sldId id="351" r:id="rId9"/>
    <p:sldId id="352" r:id="rId10"/>
    <p:sldId id="353" r:id="rId11"/>
    <p:sldId id="354" r:id="rId12"/>
    <p:sldId id="355" r:id="rId13"/>
    <p:sldId id="356" r:id="rId14"/>
    <p:sldId id="357" r:id="rId15"/>
    <p:sldId id="358"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324" r:id="rId39"/>
    <p:sldId id="327" r:id="rId40"/>
    <p:sldId id="328" r:id="rId41"/>
    <p:sldId id="329" r:id="rId42"/>
    <p:sldId id="330" r:id="rId43"/>
    <p:sldId id="331" r:id="rId44"/>
    <p:sldId id="332" r:id="rId45"/>
    <p:sldId id="333" r:id="rId46"/>
    <p:sldId id="334" r:id="rId47"/>
    <p:sldId id="335" r:id="rId48"/>
    <p:sldId id="342" r:id="rId49"/>
    <p:sldId id="343" r:id="rId50"/>
    <p:sldId id="344" r:id="rId51"/>
    <p:sldId id="345" r:id="rId52"/>
    <p:sldId id="337" r:id="rId53"/>
    <p:sldId id="338" r:id="rId54"/>
    <p:sldId id="339" r:id="rId55"/>
    <p:sldId id="376" r:id="rId56"/>
    <p:sldId id="360" r:id="rId57"/>
    <p:sldId id="361" r:id="rId58"/>
    <p:sldId id="362" r:id="rId59"/>
    <p:sldId id="363" r:id="rId60"/>
    <p:sldId id="364" r:id="rId61"/>
    <p:sldId id="365" r:id="rId62"/>
    <p:sldId id="366" r:id="rId63"/>
    <p:sldId id="367" r:id="rId64"/>
    <p:sldId id="368" r:id="rId65"/>
    <p:sldId id="369" r:id="rId66"/>
    <p:sldId id="370" r:id="rId67"/>
    <p:sldId id="371" r:id="rId68"/>
    <p:sldId id="372" r:id="rId69"/>
    <p:sldId id="373" r:id="rId70"/>
    <p:sldId id="374" r:id="rId71"/>
    <p:sldId id="375" r:id="rId72"/>
  </p:sldIdLst>
  <p:sldSz cx="9144000" cy="6858000" type="screen4x3"/>
  <p:notesSz cx="6858000" cy="9144000"/>
  <p:defaultTextStyle>
    <a:defPPr>
      <a:defRPr lang="en-US"/>
    </a:defPPr>
    <a:lvl1pPr algn="l" rtl="0" fontAlgn="base">
      <a:spcBef>
        <a:spcPct val="20000"/>
      </a:spcBef>
      <a:spcAft>
        <a:spcPct val="0"/>
      </a:spcAft>
      <a:buClr>
        <a:schemeClr val="tx1"/>
      </a:buClr>
      <a:buSzPct val="75000"/>
      <a:buFont typeface="Wingdings" pitchFamily="2" charset="2"/>
      <a:buChar char="l"/>
      <a:defRPr sz="2800" kern="1200">
        <a:solidFill>
          <a:schemeClr val="accent1"/>
        </a:solidFill>
        <a:latin typeface="Arial" charset="0"/>
        <a:ea typeface="+mn-ea"/>
        <a:cs typeface="+mn-cs"/>
      </a:defRPr>
    </a:lvl1pPr>
    <a:lvl2pPr marL="457200" algn="l" rtl="0" fontAlgn="base">
      <a:spcBef>
        <a:spcPct val="20000"/>
      </a:spcBef>
      <a:spcAft>
        <a:spcPct val="0"/>
      </a:spcAft>
      <a:buClr>
        <a:schemeClr val="tx1"/>
      </a:buClr>
      <a:buSzPct val="75000"/>
      <a:buFont typeface="Wingdings" pitchFamily="2" charset="2"/>
      <a:buChar char="l"/>
      <a:defRPr sz="2800" kern="1200">
        <a:solidFill>
          <a:schemeClr val="accent1"/>
        </a:solidFill>
        <a:latin typeface="Arial" charset="0"/>
        <a:ea typeface="+mn-ea"/>
        <a:cs typeface="+mn-cs"/>
      </a:defRPr>
    </a:lvl2pPr>
    <a:lvl3pPr marL="914400" algn="l" rtl="0" fontAlgn="base">
      <a:spcBef>
        <a:spcPct val="20000"/>
      </a:spcBef>
      <a:spcAft>
        <a:spcPct val="0"/>
      </a:spcAft>
      <a:buClr>
        <a:schemeClr val="tx1"/>
      </a:buClr>
      <a:buSzPct val="75000"/>
      <a:buFont typeface="Wingdings" pitchFamily="2" charset="2"/>
      <a:buChar char="l"/>
      <a:defRPr sz="2800" kern="1200">
        <a:solidFill>
          <a:schemeClr val="accent1"/>
        </a:solidFill>
        <a:latin typeface="Arial" charset="0"/>
        <a:ea typeface="+mn-ea"/>
        <a:cs typeface="+mn-cs"/>
      </a:defRPr>
    </a:lvl3pPr>
    <a:lvl4pPr marL="1371600" algn="l" rtl="0" fontAlgn="base">
      <a:spcBef>
        <a:spcPct val="20000"/>
      </a:spcBef>
      <a:spcAft>
        <a:spcPct val="0"/>
      </a:spcAft>
      <a:buClr>
        <a:schemeClr val="tx1"/>
      </a:buClr>
      <a:buSzPct val="75000"/>
      <a:buFont typeface="Wingdings" pitchFamily="2" charset="2"/>
      <a:buChar char="l"/>
      <a:defRPr sz="2800" kern="1200">
        <a:solidFill>
          <a:schemeClr val="accent1"/>
        </a:solidFill>
        <a:latin typeface="Arial" charset="0"/>
        <a:ea typeface="+mn-ea"/>
        <a:cs typeface="+mn-cs"/>
      </a:defRPr>
    </a:lvl4pPr>
    <a:lvl5pPr marL="1828800" algn="l" rtl="0" fontAlgn="base">
      <a:spcBef>
        <a:spcPct val="20000"/>
      </a:spcBef>
      <a:spcAft>
        <a:spcPct val="0"/>
      </a:spcAft>
      <a:buClr>
        <a:schemeClr val="tx1"/>
      </a:buClr>
      <a:buSzPct val="75000"/>
      <a:buFont typeface="Wingdings" pitchFamily="2" charset="2"/>
      <a:buChar char="l"/>
      <a:defRPr sz="2800" kern="1200">
        <a:solidFill>
          <a:schemeClr val="accent1"/>
        </a:solidFill>
        <a:latin typeface="Arial" charset="0"/>
        <a:ea typeface="+mn-ea"/>
        <a:cs typeface="+mn-cs"/>
      </a:defRPr>
    </a:lvl5pPr>
    <a:lvl6pPr marL="2286000" algn="l" defTabSz="914400" rtl="0" eaLnBrk="1" latinLnBrk="0" hangingPunct="1">
      <a:defRPr sz="2800" kern="1200">
        <a:solidFill>
          <a:schemeClr val="accent1"/>
        </a:solidFill>
        <a:latin typeface="Arial" charset="0"/>
        <a:ea typeface="+mn-ea"/>
        <a:cs typeface="+mn-cs"/>
      </a:defRPr>
    </a:lvl6pPr>
    <a:lvl7pPr marL="2743200" algn="l" defTabSz="914400" rtl="0" eaLnBrk="1" latinLnBrk="0" hangingPunct="1">
      <a:defRPr sz="2800" kern="1200">
        <a:solidFill>
          <a:schemeClr val="accent1"/>
        </a:solidFill>
        <a:latin typeface="Arial" charset="0"/>
        <a:ea typeface="+mn-ea"/>
        <a:cs typeface="+mn-cs"/>
      </a:defRPr>
    </a:lvl7pPr>
    <a:lvl8pPr marL="3200400" algn="l" defTabSz="914400" rtl="0" eaLnBrk="1" latinLnBrk="0" hangingPunct="1">
      <a:defRPr sz="2800" kern="1200">
        <a:solidFill>
          <a:schemeClr val="accent1"/>
        </a:solidFill>
        <a:latin typeface="Arial" charset="0"/>
        <a:ea typeface="+mn-ea"/>
        <a:cs typeface="+mn-cs"/>
      </a:defRPr>
    </a:lvl8pPr>
    <a:lvl9pPr marL="3657600" algn="l" defTabSz="914400" rtl="0" eaLnBrk="1" latinLnBrk="0" hangingPunct="1">
      <a:defRPr sz="2800" kern="1200">
        <a:solidFill>
          <a:schemeClr val="accent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99FF99"/>
    <a:srgbClr val="FFFF99"/>
    <a:srgbClr val="99FFCC"/>
    <a:srgbClr val="FFCCFF"/>
    <a:srgbClr val="33CC33"/>
    <a:srgbClr val="CC99FF"/>
    <a:srgbClr val="FFFFCC"/>
    <a:srgbClr val="9999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2787"/>
    <p:restoredTop sz="90924" autoAdjust="0"/>
  </p:normalViewPr>
  <p:slideViewPr>
    <p:cSldViewPr>
      <p:cViewPr varScale="1">
        <p:scale>
          <a:sx n="71" d="100"/>
          <a:sy n="71" d="100"/>
        </p:scale>
        <p:origin x="-648" y="-8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varScale="1">
      <p:scale>
        <a:sx n="1" d="1"/>
        <a:sy n="1" d="1"/>
      </p:scale>
      <p:origin x="0" y="-169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57.xml"/><Relationship Id="rId7" Type="http://schemas.openxmlformats.org/officeDocument/2006/relationships/slide" Target="slides/slide70.xml"/><Relationship Id="rId2" Type="http://schemas.openxmlformats.org/officeDocument/2006/relationships/slide" Target="slides/slide56.xml"/><Relationship Id="rId1" Type="http://schemas.openxmlformats.org/officeDocument/2006/relationships/slide" Target="slides/slide18.xml"/><Relationship Id="rId6" Type="http://schemas.openxmlformats.org/officeDocument/2006/relationships/slide" Target="slides/slide65.xml"/><Relationship Id="rId5" Type="http://schemas.openxmlformats.org/officeDocument/2006/relationships/slide" Target="slides/slide61.xml"/><Relationship Id="rId4"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F25DFB-04E7-4839-8C8E-B276334262FF}" type="datetimeFigureOut">
              <a:rPr lang="en-US" smtClean="0"/>
              <a:pPr/>
              <a:t>11/16/2014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B7B398-8088-4FE0-BD4F-A6241987DBEF}" type="slidenum">
              <a:rPr lang="en-US" smtClean="0"/>
              <a:pPr/>
              <a:t>‹#›</a:t>
            </a:fld>
            <a:endParaRPr lang="en-US" dirty="0"/>
          </a:p>
        </p:txBody>
      </p:sp>
    </p:spTree>
    <p:extLst>
      <p:ext uri="{BB962C8B-B14F-4D97-AF65-F5344CB8AC3E}">
        <p14:creationId xmlns:p14="http://schemas.microsoft.com/office/powerpoint/2010/main" val="393008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TQPM Notes</a:t>
            </a:r>
          </a:p>
        </p:txBody>
      </p:sp>
      <p:sp>
        <p:nvSpPr>
          <p:cNvPr id="5" name="Rectangle 3"/>
          <p:cNvSpPr>
            <a:spLocks noGrp="1" noChangeArrowheads="1"/>
          </p:cNvSpPr>
          <p:nvPr>
            <p:ph type="dt" idx="1"/>
          </p:nvPr>
        </p:nvSpPr>
        <p:spPr>
          <a:ln/>
        </p:spPr>
        <p:txBody>
          <a:bodyPr/>
          <a:lstStyle/>
          <a:p>
            <a:fld id="{991CC03B-1834-48BC-9ED8-00F9C7EF2064}" type="datetime2">
              <a:rPr lang="en-US" altLang="en-US"/>
              <a:pPr/>
              <a:t>Sunday, November 16, 2014</a:t>
            </a:fld>
            <a:endParaRPr lang="en-US" altLang="en-US"/>
          </a:p>
        </p:txBody>
      </p:sp>
      <p:sp>
        <p:nvSpPr>
          <p:cNvPr id="6" name="Rectangle 6"/>
          <p:cNvSpPr>
            <a:spLocks noGrp="1" noChangeArrowheads="1"/>
          </p:cNvSpPr>
          <p:nvPr>
            <p:ph type="ftr" sz="quarter" idx="4"/>
          </p:nvPr>
        </p:nvSpPr>
        <p:spPr>
          <a:ln/>
        </p:spPr>
        <p:txBody>
          <a:bodyPr/>
          <a:lstStyle/>
          <a:p>
            <a:r>
              <a:rPr lang="en-US" altLang="en-US"/>
              <a:t>T</a:t>
            </a:r>
            <a:r>
              <a:rPr lang="en-US" altLang="en-US" b="0"/>
              <a:t>otal </a:t>
            </a:r>
            <a:r>
              <a:rPr lang="en-US" altLang="en-US"/>
              <a:t>Q</a:t>
            </a:r>
            <a:r>
              <a:rPr lang="en-US" altLang="en-US" b="0"/>
              <a:t>ualification </a:t>
            </a:r>
            <a:r>
              <a:rPr lang="en-US" altLang="en-US"/>
              <a:t>P</a:t>
            </a:r>
            <a:r>
              <a:rPr lang="en-US" altLang="en-US" b="0"/>
              <a:t>rogram (</a:t>
            </a:r>
            <a:r>
              <a:rPr lang="en-US" altLang="en-US"/>
              <a:t>TQP</a:t>
            </a:r>
            <a:r>
              <a:rPr lang="en-US" altLang="en-US" b="0"/>
              <a:t>)</a:t>
            </a:r>
          </a:p>
        </p:txBody>
      </p:sp>
      <p:sp>
        <p:nvSpPr>
          <p:cNvPr id="7" name="Rectangle 7"/>
          <p:cNvSpPr>
            <a:spLocks noGrp="1" noChangeArrowheads="1"/>
          </p:cNvSpPr>
          <p:nvPr>
            <p:ph type="sldNum" sz="quarter" idx="5"/>
          </p:nvPr>
        </p:nvSpPr>
        <p:spPr>
          <a:ln/>
        </p:spPr>
        <p:txBody>
          <a:bodyPr/>
          <a:lstStyle/>
          <a:p>
            <a:fld id="{2B4230DE-5B9D-4734-B16C-28A6B028ECFA}" type="slidenum">
              <a:rPr lang="en-US" altLang="en-US"/>
              <a:pPr/>
              <a:t>33</a:t>
            </a:fld>
            <a:endParaRPr lang="en-US" alt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a:ln/>
        </p:spPr>
        <p:txBody>
          <a:bodyPr/>
          <a:lstStyle/>
          <a:p>
            <a:r>
              <a:rPr lang="en-US" altLang="en-US"/>
              <a:t>During the time of jahiliya in Arabia, female infant was source of disgrace to the parents and was buried alive. “ And when the female (infant) buried alive [as the pagan Arabs used to do] is questioned; For what sin, she was killed? (Sura Al-Takwir, Verse 8-9)</a:t>
            </a:r>
          </a:p>
          <a:p>
            <a:r>
              <a:rPr lang="en-US" altLang="en-US"/>
              <a:t>Narrated Al-Mughirah bind Shu’ban: The Prophet (PBUH) said, “Allah has forbidden for you: (1) to be undutiful to your mothers. (2) to bury your daughters alive…...(Sahih Al-Bukhari).</a:t>
            </a:r>
          </a:p>
          <a:p>
            <a:r>
              <a:rPr lang="en-US" altLang="en-US"/>
              <a:t>Seeking knowledge is mandatory for every Muslim (Al Bayhaqi)</a:t>
            </a:r>
          </a:p>
          <a:p>
            <a:r>
              <a:rPr lang="en-US" altLang="en-US"/>
              <a:t>Islam gave her the right to live through teachings of Prophet Muhammad (PBUH).</a:t>
            </a:r>
          </a:p>
          <a:p>
            <a:r>
              <a:rPr lang="en-US" altLang="en-US"/>
              <a:t>“Whoever has two or three daughters or sisters and treats them well will go to Paradise”.</a:t>
            </a:r>
          </a:p>
          <a:p>
            <a:r>
              <a:rPr lang="en-US" altLang="en-US"/>
              <a:t>“The most perfect belivers are the best in conduct and best of you are those who are best to their wives.”</a:t>
            </a:r>
          </a:p>
          <a:p>
            <a:r>
              <a:rPr lang="en-US" altLang="en-US"/>
              <a:t>“Treat your women well and be kind to them for they are your partners and committed helpers”.</a:t>
            </a:r>
          </a:p>
          <a:p>
            <a:r>
              <a:rPr lang="en-US" altLang="en-US"/>
              <a:t>Unto men belongs a share of that which parents and near kindred leave, and unto women a share of that which parents and near kindred leave… (Sura Al-Nisa, Verse 7)</a:t>
            </a:r>
          </a:p>
          <a:p>
            <a:r>
              <a:rPr lang="en-US" altLang="en-US"/>
              <a:t>  </a:t>
            </a:r>
          </a:p>
        </p:txBody>
      </p:sp>
    </p:spTree>
    <p:extLst>
      <p:ext uri="{BB962C8B-B14F-4D97-AF65-F5344CB8AC3E}">
        <p14:creationId xmlns:p14="http://schemas.microsoft.com/office/powerpoint/2010/main" val="3828878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4572000" cy="6858000"/>
          </a:xfrm>
          <a:prstGeom prst="rect">
            <a:avLst/>
          </a:prstGeom>
          <a:solidFill>
            <a:schemeClr val="accent1"/>
          </a:solidFill>
          <a:ln w="9525">
            <a:noFill/>
            <a:miter lim="800000"/>
            <a:headEnd/>
            <a:tailEnd/>
          </a:ln>
          <a:effectLst/>
        </p:spPr>
        <p:txBody>
          <a:bodyPr wrap="none" anchor="ctr"/>
          <a:lstStyle/>
          <a:p>
            <a:pPr algn="ctr">
              <a:spcBef>
                <a:spcPct val="0"/>
              </a:spcBef>
              <a:buClrTx/>
              <a:buSzTx/>
              <a:buFontTx/>
              <a:buNone/>
            </a:pPr>
            <a:endParaRPr kumimoji="1" lang="en-US" sz="2400" dirty="0">
              <a:solidFill>
                <a:schemeClr val="tx1"/>
              </a:solidFill>
              <a:latin typeface="Times New Roman" charset="0"/>
            </a:endParaRPr>
          </a:p>
        </p:txBody>
      </p:sp>
      <p:sp>
        <p:nvSpPr>
          <p:cNvPr id="4099" name="AutoShape 3"/>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a:effectLst/>
        </p:spPr>
        <p:txBody>
          <a:bodyPr wrap="none" anchor="ctr"/>
          <a:lstStyle/>
          <a:p>
            <a:pPr algn="ctr">
              <a:spcBef>
                <a:spcPct val="0"/>
              </a:spcBef>
              <a:buClrTx/>
              <a:buSzTx/>
              <a:buFontTx/>
              <a:buNone/>
            </a:pPr>
            <a:endParaRPr kumimoji="1" lang="en-US" sz="2400" dirty="0">
              <a:solidFill>
                <a:schemeClr val="tx1"/>
              </a:solidFill>
              <a:latin typeface="Times New Roman" charset="0"/>
            </a:endParaRPr>
          </a:p>
        </p:txBody>
      </p:sp>
      <p:sp>
        <p:nvSpPr>
          <p:cNvPr id="4100"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grpSp>
        <p:nvGrpSpPr>
          <p:cNvPr id="4101" name="Group 5"/>
          <p:cNvGrpSpPr>
            <a:grpSpLocks/>
          </p:cNvGrpSpPr>
          <p:nvPr/>
        </p:nvGrpSpPr>
        <p:grpSpPr bwMode="auto">
          <a:xfrm>
            <a:off x="3632200" y="4889500"/>
            <a:ext cx="4876800" cy="319088"/>
            <a:chOff x="2288" y="3080"/>
            <a:chExt cx="3072" cy="201"/>
          </a:xfrm>
        </p:grpSpPr>
        <p:sp>
          <p:nvSpPr>
            <p:cNvPr id="4102" name="AutoShape 6"/>
            <p:cNvSpPr>
              <a:spLocks noChangeArrowheads="1"/>
            </p:cNvSpPr>
            <p:nvPr/>
          </p:nvSpPr>
          <p:spPr bwMode="auto">
            <a:xfrm flipH="1">
              <a:off x="2288" y="3080"/>
              <a:ext cx="2914" cy="200"/>
            </a:xfrm>
            <a:prstGeom prst="roundRect">
              <a:avLst>
                <a:gd name="adj" fmla="val 0"/>
              </a:avLst>
            </a:prstGeom>
            <a:solidFill>
              <a:schemeClr val="bg2"/>
            </a:solidFill>
            <a:ln w="9525">
              <a:noFill/>
              <a:round/>
              <a:headEnd/>
              <a:tailEnd/>
            </a:ln>
            <a:effectLst/>
          </p:spPr>
          <p:txBody>
            <a:bodyPr wrap="none" anchor="ctr"/>
            <a:lstStyle/>
            <a:p>
              <a:endParaRPr lang="en-US" dirty="0"/>
            </a:p>
          </p:txBody>
        </p:sp>
        <p:sp>
          <p:nvSpPr>
            <p:cNvPr id="4103" name="AutoShape 7"/>
            <p:cNvSpPr>
              <a:spLocks noChangeArrowheads="1"/>
            </p:cNvSpPr>
            <p:nvPr/>
          </p:nvSpPr>
          <p:spPr bwMode="auto">
            <a:xfrm>
              <a:off x="5196" y="3080"/>
              <a:ext cx="164" cy="201"/>
            </a:xfrm>
            <a:prstGeom prst="flowChartDelay">
              <a:avLst/>
            </a:prstGeom>
            <a:solidFill>
              <a:schemeClr val="bg2"/>
            </a:solidFill>
            <a:ln w="9525">
              <a:noFill/>
              <a:miter lim="800000"/>
              <a:headEnd/>
              <a:tailEnd/>
            </a:ln>
            <a:effectLst/>
          </p:spPr>
          <p:txBody>
            <a:bodyPr wrap="none" anchor="ctr"/>
            <a:lstStyle/>
            <a:p>
              <a:endParaRPr lang="en-US" dirty="0"/>
            </a:p>
          </p:txBody>
        </p:sp>
      </p:grpSp>
      <p:sp>
        <p:nvSpPr>
          <p:cNvPr id="4104" name="Rectangle 8"/>
          <p:cNvSpPr>
            <a:spLocks noGrp="1" noChangeArrowheads="1"/>
          </p:cNvSpPr>
          <p:nvPr>
            <p:ph type="dt" sz="quarter" idx="2"/>
          </p:nvPr>
        </p:nvSpPr>
        <p:spPr>
          <a:xfrm>
            <a:off x="2667000" y="6553200"/>
            <a:ext cx="1905000" cy="304800"/>
          </a:xfrm>
        </p:spPr>
        <p:txBody>
          <a:bodyPr/>
          <a:lstStyle>
            <a:lvl1pPr>
              <a:defRPr>
                <a:solidFill>
                  <a:schemeClr val="bg1"/>
                </a:solidFill>
              </a:defRPr>
            </a:lvl1pPr>
          </a:lstStyle>
          <a:p>
            <a:endParaRPr lang="en-US" dirty="0"/>
          </a:p>
        </p:txBody>
      </p:sp>
      <p:sp>
        <p:nvSpPr>
          <p:cNvPr id="4105" name="Rectangle 9"/>
          <p:cNvSpPr>
            <a:spLocks noGrp="1" noChangeArrowheads="1"/>
          </p:cNvSpPr>
          <p:nvPr>
            <p:ph type="ftr" sz="quarter" idx="3"/>
          </p:nvPr>
        </p:nvSpPr>
        <p:spPr>
          <a:xfrm>
            <a:off x="5195888" y="6553200"/>
            <a:ext cx="3279775" cy="304800"/>
          </a:xfrm>
        </p:spPr>
        <p:txBody>
          <a:bodyPr/>
          <a:lstStyle>
            <a:lvl1pPr algn="r">
              <a:defRPr/>
            </a:lvl1pPr>
          </a:lstStyle>
          <a:p>
            <a:endParaRPr lang="en-US" dirty="0"/>
          </a:p>
        </p:txBody>
      </p:sp>
      <p:sp>
        <p:nvSpPr>
          <p:cNvPr id="4106" name="Rectangle 10"/>
          <p:cNvSpPr>
            <a:spLocks noGrp="1" noChangeArrowheads="1"/>
          </p:cNvSpPr>
          <p:nvPr>
            <p:ph type="sldNum" sz="quarter" idx="4"/>
          </p:nvPr>
        </p:nvSpPr>
        <p:spPr>
          <a:xfrm>
            <a:off x="9525" y="6359525"/>
            <a:ext cx="587375" cy="488950"/>
          </a:xfrm>
        </p:spPr>
        <p:txBody>
          <a:bodyPr anchorCtr="0"/>
          <a:lstStyle>
            <a:lvl1pPr>
              <a:defRPr/>
            </a:lvl1pPr>
          </a:lstStyle>
          <a:p>
            <a:fld id="{33891182-34B0-4F6A-A4D4-C43C267D5CDF}" type="slidenum">
              <a:rPr lang="en-US"/>
              <a:pPr/>
              <a:t>‹#›</a:t>
            </a:fld>
            <a:endParaRPr lang="en-US" dirty="0"/>
          </a:p>
        </p:txBody>
      </p:sp>
      <p:sp>
        <p:nvSpPr>
          <p:cNvPr id="4107"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9A1364F-B267-49FD-8355-1EB77708672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4668474-823D-48A1-A7FB-4F8DC31CFDA3}"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914400" y="2362200"/>
            <a:ext cx="3924300" cy="3733800"/>
          </a:xfrm>
        </p:spPr>
        <p:txBody>
          <a:bodyPr/>
          <a:lstStyle/>
          <a:p>
            <a:endParaRPr lang="en-US" dirty="0"/>
          </a:p>
        </p:txBody>
      </p:sp>
      <p:sp>
        <p:nvSpPr>
          <p:cNvPr id="4" name="Text Placeholder 3"/>
          <p:cNvSpPr>
            <a:spLocks noGrp="1"/>
          </p:cNvSpPr>
          <p:nvPr>
            <p:ph type="body" sz="half" idx="2"/>
          </p:nvPr>
        </p:nvSpPr>
        <p:spPr>
          <a:xfrm>
            <a:off x="4991100" y="2362200"/>
            <a:ext cx="39243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010400" y="6553200"/>
            <a:ext cx="1905000" cy="304800"/>
          </a:xfrm>
        </p:spPr>
        <p:txBody>
          <a:bodyPr/>
          <a:lstStyle>
            <a:lvl1pPr>
              <a:defRPr/>
            </a:lvl1pPr>
          </a:lstStyle>
          <a:p>
            <a:endParaRPr lang="en-US" dirty="0"/>
          </a:p>
        </p:txBody>
      </p:sp>
      <p:sp>
        <p:nvSpPr>
          <p:cNvPr id="6" name="Footer Placeholder 5"/>
          <p:cNvSpPr>
            <a:spLocks noGrp="1"/>
          </p:cNvSpPr>
          <p:nvPr>
            <p:ph type="ftr" sz="quarter" idx="11"/>
          </p:nvPr>
        </p:nvSpPr>
        <p:spPr>
          <a:xfrm>
            <a:off x="2936875" y="6529388"/>
            <a:ext cx="2895600" cy="3048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84138" y="6343650"/>
            <a:ext cx="587375" cy="488950"/>
          </a:xfrm>
        </p:spPr>
        <p:txBody>
          <a:bodyPr/>
          <a:lstStyle>
            <a:lvl1pPr>
              <a:defRPr/>
            </a:lvl1pPr>
          </a:lstStyle>
          <a:p>
            <a:fld id="{824AF231-154D-49C9-AD90-6251E42A2EEC}"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BE4F1AE-B535-4A3B-AB30-D43C3B9D5CE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DFC1863-E4BD-49EE-809F-D7571CF5044D}"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2708C7B-90D7-4593-919A-422F1620A6E1}"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7E2C214-9A43-423B-8523-8B70A30E5499}"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E3CA2FA5-9D82-4CD7-B5A8-19215E1ED1B9}"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909E58D0-F4A0-4358-B96A-E15A3C24B058}"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C4AAC23-0025-490C-BBA3-3344D84A93EC}"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6BFACAD-27D0-4D66-ADF0-A9F4FB7850E3}"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3200400" cy="6858000"/>
            <a:chOff x="0" y="0"/>
            <a:chExt cx="2016" cy="4320"/>
          </a:xfrm>
        </p:grpSpPr>
        <p:sp>
          <p:nvSpPr>
            <p:cNvPr id="3075" name="Rectangle 3"/>
            <p:cNvSpPr>
              <a:spLocks noChangeArrowheads="1"/>
            </p:cNvSpPr>
            <p:nvPr/>
          </p:nvSpPr>
          <p:spPr bwMode="auto">
            <a:xfrm>
              <a:off x="0" y="0"/>
              <a:ext cx="480" cy="4320"/>
            </a:xfrm>
            <a:prstGeom prst="rect">
              <a:avLst/>
            </a:prstGeom>
            <a:solidFill>
              <a:schemeClr val="accent1"/>
            </a:solidFill>
            <a:ln w="9525">
              <a:noFill/>
              <a:miter lim="800000"/>
              <a:headEnd/>
              <a:tailEnd/>
            </a:ln>
            <a:effectLst/>
          </p:spPr>
          <p:txBody>
            <a:bodyPr wrap="none" anchor="ctr"/>
            <a:lstStyle/>
            <a:p>
              <a:endParaRPr lang="en-US" dirty="0"/>
            </a:p>
          </p:txBody>
        </p:sp>
        <p:sp>
          <p:nvSpPr>
            <p:cNvPr id="3076" name="Rectangle 4"/>
            <p:cNvSpPr>
              <a:spLocks noChangeArrowheads="1"/>
            </p:cNvSpPr>
            <p:nvPr/>
          </p:nvSpPr>
          <p:spPr bwMode="auto">
            <a:xfrm>
              <a:off x="432" y="0"/>
              <a:ext cx="1584" cy="672"/>
            </a:xfrm>
            <a:prstGeom prst="rect">
              <a:avLst/>
            </a:prstGeom>
            <a:solidFill>
              <a:schemeClr val="accent1"/>
            </a:solidFill>
            <a:ln w="9525">
              <a:noFill/>
              <a:miter lim="800000"/>
              <a:headEnd/>
              <a:tailEnd/>
            </a:ln>
            <a:effectLst/>
          </p:spPr>
          <p:txBody>
            <a:bodyPr wrap="none" anchor="ctr"/>
            <a:lstStyle/>
            <a:p>
              <a:endParaRPr lang="en-US" dirty="0"/>
            </a:p>
          </p:txBody>
        </p:sp>
      </p:grpSp>
      <p:sp>
        <p:nvSpPr>
          <p:cNvPr id="3077"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algn="ctr">
              <a:spcBef>
                <a:spcPct val="0"/>
              </a:spcBef>
              <a:buClrTx/>
              <a:buSzTx/>
              <a:buFontTx/>
              <a:buNone/>
            </a:pPr>
            <a:endParaRPr kumimoji="1" lang="en-US" sz="2400" dirty="0">
              <a:solidFill>
                <a:schemeClr val="tx1"/>
              </a:solidFill>
              <a:latin typeface="Times New Roman" charset="0"/>
            </a:endParaRPr>
          </a:p>
        </p:txBody>
      </p:sp>
      <p:sp>
        <p:nvSpPr>
          <p:cNvPr id="3078" name="Rectangle 6"/>
          <p:cNvSpPr>
            <a:spLocks noGrp="1" noChangeArrowheads="1"/>
          </p:cNvSpPr>
          <p:nvPr>
            <p:ph type="title"/>
          </p:nvPr>
        </p:nvSpPr>
        <p:spPr bwMode="auto">
          <a:xfrm>
            <a:off x="914400" y="762000"/>
            <a:ext cx="80010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9" name="Rectangle 7"/>
          <p:cNvSpPr>
            <a:spLocks noGrp="1" noChangeArrowheads="1"/>
          </p:cNvSpPr>
          <p:nvPr>
            <p:ph type="body" idx="1"/>
          </p:nvPr>
        </p:nvSpPr>
        <p:spPr bwMode="auto">
          <a:xfrm>
            <a:off x="914400" y="2362200"/>
            <a:ext cx="80010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0" name="Rectangle 8"/>
          <p:cNvSpPr>
            <a:spLocks noGrp="1" noChangeArrowheads="1"/>
          </p:cNvSpPr>
          <p:nvPr>
            <p:ph type="dt" sz="half" idx="2"/>
          </p:nvPr>
        </p:nvSpPr>
        <p:spPr bwMode="auto">
          <a:xfrm>
            <a:off x="70104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spcBef>
                <a:spcPct val="0"/>
              </a:spcBef>
              <a:buClrTx/>
              <a:buSzTx/>
              <a:buFontTx/>
              <a:buNone/>
              <a:defRPr sz="1400">
                <a:solidFill>
                  <a:schemeClr val="tx1"/>
                </a:solidFill>
              </a:defRPr>
            </a:lvl1pPr>
          </a:lstStyle>
          <a:p>
            <a:endParaRPr lang="en-US" dirty="0"/>
          </a:p>
        </p:txBody>
      </p:sp>
      <p:sp>
        <p:nvSpPr>
          <p:cNvPr id="3081" name="Rectangle 9"/>
          <p:cNvSpPr>
            <a:spLocks noGrp="1" noChangeArrowheads="1"/>
          </p:cNvSpPr>
          <p:nvPr>
            <p:ph type="ftr" sz="quarter" idx="3"/>
          </p:nvPr>
        </p:nvSpPr>
        <p:spPr bwMode="auto">
          <a:xfrm>
            <a:off x="2936875" y="6529388"/>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spcBef>
                <a:spcPct val="0"/>
              </a:spcBef>
              <a:buClrTx/>
              <a:buSzTx/>
              <a:buFontTx/>
              <a:buNone/>
              <a:defRPr sz="1400">
                <a:solidFill>
                  <a:schemeClr val="tx1"/>
                </a:solidFill>
              </a:defRPr>
            </a:lvl1pPr>
          </a:lstStyle>
          <a:p>
            <a:endParaRPr lang="en-US" dirty="0"/>
          </a:p>
        </p:txBody>
      </p:sp>
      <p:sp>
        <p:nvSpPr>
          <p:cNvPr id="3082" name="Rectangle 10"/>
          <p:cNvSpPr>
            <a:spLocks noGrp="1" noChangeArrowheads="1"/>
          </p:cNvSpPr>
          <p:nvPr>
            <p:ph type="sldNum" sz="quarter" idx="4"/>
          </p:nvPr>
        </p:nvSpPr>
        <p:spPr bwMode="auto">
          <a:xfrm>
            <a:off x="84138" y="63436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spcBef>
                <a:spcPct val="0"/>
              </a:spcBef>
              <a:buClrTx/>
              <a:buSzTx/>
              <a:buFontTx/>
              <a:buNone/>
              <a:defRPr sz="2600" b="1">
                <a:solidFill>
                  <a:schemeClr val="bg1"/>
                </a:solidFill>
              </a:defRPr>
            </a:lvl1pPr>
          </a:lstStyle>
          <a:p>
            <a:fld id="{F5BFE911-FD2C-4FC6-8F5F-AF853BB14FD7}" type="slidenum">
              <a:rPr lang="en-US"/>
              <a:pPr/>
              <a:t>‹#›</a:t>
            </a:fld>
            <a:endParaRPr lang="en-US" dirty="0"/>
          </a:p>
        </p:txBody>
      </p:sp>
      <p:grpSp>
        <p:nvGrpSpPr>
          <p:cNvPr id="3083" name="Group 11"/>
          <p:cNvGrpSpPr>
            <a:grpSpLocks/>
          </p:cNvGrpSpPr>
          <p:nvPr/>
        </p:nvGrpSpPr>
        <p:grpSpPr bwMode="auto">
          <a:xfrm>
            <a:off x="228600" y="1981200"/>
            <a:ext cx="7391400" cy="319088"/>
            <a:chOff x="144" y="1248"/>
            <a:chExt cx="4656" cy="201"/>
          </a:xfrm>
        </p:grpSpPr>
        <p:sp>
          <p:nvSpPr>
            <p:cNvPr id="3084" name="AutoShape 12"/>
            <p:cNvSpPr>
              <a:spLocks noChangeArrowheads="1"/>
            </p:cNvSpPr>
            <p:nvPr/>
          </p:nvSpPr>
          <p:spPr bwMode="auto">
            <a:xfrm>
              <a:off x="384" y="1248"/>
              <a:ext cx="4416" cy="200"/>
            </a:xfrm>
            <a:prstGeom prst="roundRect">
              <a:avLst>
                <a:gd name="adj" fmla="val 0"/>
              </a:avLst>
            </a:prstGeom>
            <a:solidFill>
              <a:schemeClr val="bg2"/>
            </a:solidFill>
            <a:ln w="9525">
              <a:noFill/>
              <a:round/>
              <a:headEnd/>
              <a:tailEnd/>
            </a:ln>
            <a:effectLst/>
          </p:spPr>
          <p:txBody>
            <a:bodyPr wrap="none" anchor="ctr"/>
            <a:lstStyle/>
            <a:p>
              <a:endParaRPr lang="en-US" dirty="0"/>
            </a:p>
          </p:txBody>
        </p:sp>
        <p:sp>
          <p:nvSpPr>
            <p:cNvPr id="3085" name="AutoShape 13"/>
            <p:cNvSpPr>
              <a:spLocks noChangeArrowheads="1"/>
            </p:cNvSpPr>
            <p:nvPr/>
          </p:nvSpPr>
          <p:spPr bwMode="auto">
            <a:xfrm flipH="1">
              <a:off x="144" y="1248"/>
              <a:ext cx="248" cy="201"/>
            </a:xfrm>
            <a:prstGeom prst="flowChartDelay">
              <a:avLst/>
            </a:prstGeom>
            <a:solidFill>
              <a:schemeClr val="bg2"/>
            </a:solidFill>
            <a:ln w="9525">
              <a:noFill/>
              <a:miter lim="800000"/>
              <a:headEnd/>
              <a:tailEnd/>
            </a:ln>
            <a:effectLst/>
          </p:spPr>
          <p:txBody>
            <a:bodyPr wrap="none" anchor="ctr"/>
            <a:lstStyle/>
            <a:p>
              <a:endParaRPr lang="en-US" dirty="0"/>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unnah.com/bukhari/66/48" TargetMode="External"/><Relationship Id="rId2" Type="http://schemas.openxmlformats.org/officeDocument/2006/relationships/hyperlink" Target="http://sunnah.com/bukhari/66/47"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779929" y="3505200"/>
            <a:ext cx="3792071" cy="1676400"/>
          </a:xfrm>
        </p:spPr>
        <p:style>
          <a:lnRef idx="0">
            <a:schemeClr val="accent4"/>
          </a:lnRef>
          <a:fillRef idx="3">
            <a:schemeClr val="accent4"/>
          </a:fillRef>
          <a:effectRef idx="3">
            <a:schemeClr val="accent4"/>
          </a:effectRef>
          <a:fontRef idx="minor">
            <a:schemeClr val="lt1"/>
          </a:fontRef>
        </p:style>
        <p:txBody>
          <a:bodyPr/>
          <a:lstStyle/>
          <a:p>
            <a:pPr defTabSz="907200">
              <a:tabLst>
                <a:tab pos="720000" algn="l"/>
                <a:tab pos="864000" algn="l"/>
                <a:tab pos="900000" algn="l"/>
              </a:tabLst>
            </a:pPr>
            <a:r>
              <a:rPr lang="en-US" dirty="0" smtClean="0">
                <a:solidFill>
                  <a:schemeClr val="bg1"/>
                </a:solidFill>
              </a:rPr>
              <a:t>Shuaibu Noohu Alim</a:t>
            </a:r>
          </a:p>
          <a:p>
            <a:pPr defTabSz="907200">
              <a:tabLst>
                <a:tab pos="720000" algn="l"/>
                <a:tab pos="864000" algn="l"/>
                <a:tab pos="900000" algn="l"/>
              </a:tabLst>
            </a:pPr>
            <a:r>
              <a:rPr lang="en-US" dirty="0" smtClean="0">
                <a:solidFill>
                  <a:schemeClr val="bg1"/>
                </a:solidFill>
              </a:rPr>
              <a:t>Senior Imam </a:t>
            </a:r>
            <a:endParaRPr lang="en-US" dirty="0" smtClean="0">
              <a:solidFill>
                <a:schemeClr val="bg1"/>
              </a:solidFill>
            </a:endParaRPr>
          </a:p>
          <a:p>
            <a:pPr defTabSz="907200">
              <a:tabLst>
                <a:tab pos="720000" algn="l"/>
                <a:tab pos="864000" algn="l"/>
                <a:tab pos="900000" algn="l"/>
              </a:tabLst>
            </a:pPr>
            <a:r>
              <a:rPr lang="en-US" sz="2830" dirty="0" smtClean="0">
                <a:solidFill>
                  <a:schemeClr val="bg1"/>
                </a:solidFill>
              </a:rPr>
              <a:t>Kowloon Masjid</a:t>
            </a:r>
            <a:endParaRPr lang="en-US" sz="2830" dirty="0">
              <a:solidFill>
                <a:schemeClr val="bg1"/>
              </a:solidFill>
            </a:endParaRPr>
          </a:p>
        </p:txBody>
      </p:sp>
      <p:sp>
        <p:nvSpPr>
          <p:cNvPr id="2" name="Footer Placeholder 1"/>
          <p:cNvSpPr>
            <a:spLocks noGrp="1"/>
          </p:cNvSpPr>
          <p:nvPr>
            <p:ph type="ftr" sz="quarter" idx="3"/>
          </p:nvPr>
        </p:nvSpPr>
        <p:spPr/>
        <p:txBody>
          <a:bodyPr/>
          <a:lstStyle/>
          <a:p>
            <a:endParaRPr lang="en-US" dirty="0"/>
          </a:p>
        </p:txBody>
      </p:sp>
      <p:sp>
        <p:nvSpPr>
          <p:cNvPr id="4" name="Title 3"/>
          <p:cNvSpPr>
            <a:spLocks noGrp="1"/>
          </p:cNvSpPr>
          <p:nvPr>
            <p:ph type="ctrTitle" sz="quarter"/>
          </p:nvPr>
        </p:nvSpPr>
        <p:spPr/>
        <p:txBody>
          <a:bodyPr/>
          <a:lstStyle/>
          <a:p>
            <a:r>
              <a:rPr lang="en-US" sz="2800" dirty="0"/>
              <a:t>THE HISTORY OF PROPHET MUHAMMADH </a:t>
            </a:r>
            <a:r>
              <a:rPr lang="en-US" sz="2800" dirty="0" smtClean="0"/>
              <a:t>(Peace and Blessings be Upon Him)</a:t>
            </a:r>
            <a:endParaRPr lang="en-US" sz="2800" dirty="0"/>
          </a:p>
        </p:txBody>
      </p:sp>
      <p:pic>
        <p:nvPicPr>
          <p:cNvPr id="1026" name="Picture 2"/>
          <p:cNvPicPr>
            <a:picLocks noChangeAspect="1" noChangeArrowheads="1"/>
          </p:cNvPicPr>
          <p:nvPr/>
        </p:nvPicPr>
        <p:blipFill>
          <a:blip r:embed="rId2" cstate="print"/>
          <a:srcRect/>
          <a:stretch>
            <a:fillRect/>
          </a:stretch>
        </p:blipFill>
        <p:spPr bwMode="auto">
          <a:xfrm>
            <a:off x="5083175" y="2943225"/>
            <a:ext cx="3505200" cy="2540000"/>
          </a:xfrm>
          <a:prstGeom prst="rect">
            <a:avLst/>
          </a:prstGeom>
          <a:noFill/>
          <a:ln w="9525">
            <a:noFill/>
            <a:miter lim="800000"/>
            <a:headEnd/>
            <a:tailEnd/>
          </a:ln>
        </p:spPr>
      </p:pic>
      <p:sp>
        <p:nvSpPr>
          <p:cNvPr id="5" name="TextBox 4"/>
          <p:cNvSpPr txBox="1"/>
          <p:nvPr/>
        </p:nvSpPr>
        <p:spPr>
          <a:xfrm>
            <a:off x="0" y="6334780"/>
            <a:ext cx="2819400" cy="523220"/>
          </a:xfrm>
          <a:prstGeom prst="rect">
            <a:avLst/>
          </a:prstGeom>
          <a:solidFill>
            <a:srgbClr val="FFCCFF"/>
          </a:solidFill>
        </p:spPr>
        <p:txBody>
          <a:bodyPr wrap="square" rtlCol="0">
            <a:spAutoFit/>
          </a:bodyPr>
          <a:lstStyle/>
          <a:p>
            <a:pPr>
              <a:buNone/>
            </a:pPr>
            <a:r>
              <a:rPr lang="en-US" dirty="0" smtClean="0">
                <a:solidFill>
                  <a:schemeClr val="tx1"/>
                </a:solidFill>
              </a:rPr>
              <a:t>15</a:t>
            </a:r>
            <a:r>
              <a:rPr lang="en-US" baseline="30000" dirty="0" smtClean="0">
                <a:solidFill>
                  <a:schemeClr val="tx1"/>
                </a:solidFill>
              </a:rPr>
              <a:t>th</a:t>
            </a:r>
            <a:r>
              <a:rPr lang="en-US" dirty="0" smtClean="0">
                <a:solidFill>
                  <a:schemeClr val="tx1"/>
                </a:solidFill>
              </a:rPr>
              <a:t> Nov 2014</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0" y="914400"/>
            <a:ext cx="8194675" cy="987425"/>
          </a:xfrm>
        </p:spPr>
        <p:txBody>
          <a:bodyPr/>
          <a:lstStyle/>
          <a:p>
            <a:pPr eaLnBrk="1" hangingPunct="1"/>
            <a:r>
              <a:rPr lang="en-US" altLang="en-US" sz="2800" b="1" u="sng" dirty="0" smtClean="0">
                <a:solidFill>
                  <a:schemeClr val="bg2"/>
                </a:solidFill>
                <a:ea typeface="ＭＳ Ｐゴシック" panose="020B0600070205080204" pitchFamily="34" charset="-128"/>
              </a:rPr>
              <a:t>3. Prophet Muhammad (PBUH) as a Statesman &amp; a Teacher</a:t>
            </a:r>
          </a:p>
        </p:txBody>
      </p:sp>
      <p:sp>
        <p:nvSpPr>
          <p:cNvPr id="10243" name="Content Placeholder 2"/>
          <p:cNvSpPr>
            <a:spLocks noGrp="1"/>
          </p:cNvSpPr>
          <p:nvPr>
            <p:ph idx="1"/>
          </p:nvPr>
        </p:nvSpPr>
        <p:spPr>
          <a:xfrm>
            <a:off x="457200" y="2590800"/>
            <a:ext cx="8499475" cy="3429000"/>
          </a:xfrm>
        </p:spPr>
        <p:txBody>
          <a:bodyPr/>
          <a:lstStyle/>
          <a:p>
            <a:pPr eaLnBrk="1" hangingPunct="1">
              <a:lnSpc>
                <a:spcPct val="85000"/>
              </a:lnSpc>
              <a:spcAft>
                <a:spcPts val="400"/>
              </a:spcAft>
            </a:pPr>
            <a:r>
              <a:rPr lang="en-US" altLang="en-US" sz="2000" dirty="0" smtClean="0">
                <a:ea typeface="ＭＳ Ｐゴシック" panose="020B0600070205080204" pitchFamily="34" charset="-128"/>
              </a:rPr>
              <a:t>The leadership of Prophet Muhammad (PBUH) was most comprehensive and dynamic. He was the model of virtue and spirituality. He was a noble and compassionate teacher, a guide, and a reformer.</a:t>
            </a:r>
          </a:p>
          <a:p>
            <a:pPr eaLnBrk="1" hangingPunct="1">
              <a:lnSpc>
                <a:spcPct val="85000"/>
              </a:lnSpc>
              <a:spcAft>
                <a:spcPts val="400"/>
              </a:spcAft>
            </a:pPr>
            <a:r>
              <a:rPr lang="en-US" altLang="en-US" sz="2000" dirty="0" smtClean="0">
                <a:ea typeface="ＭＳ Ｐゴシック" panose="020B0600070205080204" pitchFamily="34" charset="-128"/>
              </a:rPr>
              <a:t>As a teacher he ordered to convey his message even if it’s one verse and entrusted that to his followers.</a:t>
            </a:r>
          </a:p>
          <a:p>
            <a:pPr eaLnBrk="1" hangingPunct="1">
              <a:lnSpc>
                <a:spcPct val="85000"/>
              </a:lnSpc>
              <a:spcAft>
                <a:spcPts val="400"/>
              </a:spcAft>
            </a:pPr>
            <a:r>
              <a:rPr lang="en-US" altLang="en-US" sz="2000" dirty="0" smtClean="0">
                <a:ea typeface="ＭＳ Ｐゴシック" panose="020B0600070205080204" pitchFamily="34" charset="-128"/>
              </a:rPr>
              <a:t>As a Statesman, the prophet Muhammad (PBUH) unified the Arabian Peninsula, established a great State whose capital was </a:t>
            </a:r>
            <a:r>
              <a:rPr lang="en-US" altLang="en-US" sz="2000" dirty="0" err="1" smtClean="0">
                <a:ea typeface="ＭＳ Ｐゴシック" panose="020B0600070205080204" pitchFamily="34" charset="-128"/>
              </a:rPr>
              <a:t>Madinah</a:t>
            </a:r>
            <a:r>
              <a:rPr lang="en-US" altLang="en-US" sz="2000" dirty="0" smtClean="0">
                <a:ea typeface="ＭＳ Ｐゴシック" panose="020B0600070205080204" pitchFamily="34" charset="-128"/>
              </a:rPr>
              <a:t>, he defeated his enemies.</a:t>
            </a:r>
          </a:p>
          <a:p>
            <a:pPr eaLnBrk="1" hangingPunct="1">
              <a:lnSpc>
                <a:spcPct val="85000"/>
              </a:lnSpc>
              <a:spcAft>
                <a:spcPts val="400"/>
              </a:spcAft>
            </a:pPr>
            <a:r>
              <a:rPr lang="en-US" altLang="en-US" sz="2000" dirty="0" smtClean="0">
                <a:ea typeface="ＭＳ Ｐゴシック" panose="020B0600070205080204" pitchFamily="34" charset="-128"/>
              </a:rPr>
              <a:t>He was a skillful and a courageous political leader.</a:t>
            </a:r>
          </a:p>
          <a:p>
            <a:pPr eaLnBrk="1" hangingPunct="1">
              <a:lnSpc>
                <a:spcPct val="85000"/>
              </a:lnSpc>
              <a:spcAft>
                <a:spcPts val="400"/>
              </a:spcAft>
            </a:pPr>
            <a:r>
              <a:rPr lang="en-US" altLang="en-US" sz="2000" dirty="0" smtClean="0">
                <a:ea typeface="ＭＳ Ｐゴシック" panose="020B0600070205080204" pitchFamily="34" charset="-128"/>
              </a:rPr>
              <a:t>He never initiated a war but decisively defended his faith and his people whenever he had to do so. </a:t>
            </a:r>
          </a:p>
        </p:txBody>
      </p:sp>
    </p:spTree>
    <p:extLst>
      <p:ext uri="{BB962C8B-B14F-4D97-AF65-F5344CB8AC3E}">
        <p14:creationId xmlns:p14="http://schemas.microsoft.com/office/powerpoint/2010/main" val="2432384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40568" y="457200"/>
            <a:ext cx="8229600" cy="1417638"/>
          </a:xfrm>
        </p:spPr>
        <p:txBody>
          <a:bodyPr/>
          <a:lstStyle/>
          <a:p>
            <a:pPr eaLnBrk="1" hangingPunct="1"/>
            <a:r>
              <a:rPr lang="en-US" altLang="en-US" sz="2800" b="1" u="sng" dirty="0" smtClean="0">
                <a:solidFill>
                  <a:schemeClr val="bg2"/>
                </a:solidFill>
                <a:ea typeface="ＭＳ Ｐゴシック" panose="020B0600070205080204" pitchFamily="34" charset="-128"/>
              </a:rPr>
              <a:t>3. Prophet Muhammad (PBUH) as a Statesman &amp; a Teacher (Cont.)</a:t>
            </a:r>
          </a:p>
        </p:txBody>
      </p:sp>
      <p:sp>
        <p:nvSpPr>
          <p:cNvPr id="11267" name="Content Placeholder 2"/>
          <p:cNvSpPr>
            <a:spLocks noGrp="1"/>
          </p:cNvSpPr>
          <p:nvPr>
            <p:ph idx="1"/>
          </p:nvPr>
        </p:nvSpPr>
        <p:spPr>
          <a:xfrm>
            <a:off x="457201" y="2514600"/>
            <a:ext cx="8229600" cy="3862387"/>
          </a:xfrm>
        </p:spPr>
        <p:txBody>
          <a:bodyPr/>
          <a:lstStyle/>
          <a:p>
            <a:pPr eaLnBrk="1" hangingPunct="1"/>
            <a:r>
              <a:rPr lang="en-US" altLang="en-US" sz="2000" dirty="0" smtClean="0">
                <a:ea typeface="ＭＳ Ｐゴシック" panose="020B0600070205080204" pitchFamily="34" charset="-128"/>
              </a:rPr>
              <a:t>He always emphasized peace and harmonious relations instead of fight.</a:t>
            </a:r>
          </a:p>
          <a:p>
            <a:pPr eaLnBrk="1" hangingPunct="1"/>
            <a:r>
              <a:rPr lang="en-US" altLang="en-US" sz="2000" dirty="0" smtClean="0">
                <a:ea typeface="ＭＳ Ｐゴシック" panose="020B0600070205080204" pitchFamily="34" charset="-128"/>
              </a:rPr>
              <a:t>He offered a vision to the people of </a:t>
            </a:r>
            <a:r>
              <a:rPr lang="en-US" altLang="en-US" sz="2000" dirty="0" err="1" smtClean="0">
                <a:ea typeface="ＭＳ Ｐゴシック" panose="020B0600070205080204" pitchFamily="34" charset="-128"/>
              </a:rPr>
              <a:t>Madinah</a:t>
            </a:r>
            <a:r>
              <a:rPr lang="en-US" altLang="en-US" sz="2000" dirty="0" smtClean="0">
                <a:ea typeface="ＭＳ Ｐゴシック" panose="020B0600070205080204" pitchFamily="34" charset="-128"/>
              </a:rPr>
              <a:t>: unified Jews, Christians and Muslims. They all lived in the same land and were treated equally regardless of their faith.</a:t>
            </a:r>
          </a:p>
          <a:p>
            <a:pPr eaLnBrk="1" hangingPunct="1"/>
            <a:r>
              <a:rPr lang="en-US" altLang="en-US" sz="2000" dirty="0" smtClean="0">
                <a:ea typeface="ＭＳ Ｐゴシック" panose="020B0600070205080204" pitchFamily="34" charset="-128"/>
              </a:rPr>
              <a:t>He broke the tribal system after the conquest of Mecca and set the stage for a new era of a unified community.</a:t>
            </a:r>
          </a:p>
          <a:p>
            <a:pPr eaLnBrk="1" hangingPunct="1"/>
            <a:r>
              <a:rPr lang="en-US" altLang="en-US" sz="2000" dirty="0" smtClean="0">
                <a:ea typeface="ＭＳ Ｐゴシック" panose="020B0600070205080204" pitchFamily="34" charset="-128"/>
              </a:rPr>
              <a:t>He built  sacred bounds of brotherhood within the community that is still continuing till today.</a:t>
            </a:r>
          </a:p>
          <a:p>
            <a:pPr eaLnBrk="1" hangingPunct="1"/>
            <a:r>
              <a:rPr lang="en-US" altLang="en-US" sz="2000" dirty="0" smtClean="0">
                <a:ea typeface="ＭＳ Ｐゴシック" panose="020B0600070205080204" pitchFamily="34" charset="-128"/>
              </a:rPr>
              <a:t>He lived the life of a poor man although he was able to live like a king. He build an empire without palaces and guards.</a:t>
            </a:r>
          </a:p>
        </p:txBody>
      </p:sp>
    </p:spTree>
    <p:extLst>
      <p:ext uri="{BB962C8B-B14F-4D97-AF65-F5344CB8AC3E}">
        <p14:creationId xmlns:p14="http://schemas.microsoft.com/office/powerpoint/2010/main" val="1280882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z="2800" b="1" u="sng" dirty="0" smtClean="0">
                <a:solidFill>
                  <a:schemeClr val="bg2"/>
                </a:solidFill>
                <a:ea typeface="ＭＳ Ｐゴシック" panose="020B0600070205080204" pitchFamily="34" charset="-128"/>
              </a:rPr>
              <a:t>3. Prophet Muhammad (PBUH) as a Statesman &amp; a Teacher (Cont.)</a:t>
            </a:r>
            <a:endParaRPr lang="en-US" altLang="en-US" sz="2800" b="1" dirty="0" smtClean="0">
              <a:solidFill>
                <a:schemeClr val="bg2"/>
              </a:solidFill>
              <a:ea typeface="ＭＳ Ｐゴシック" panose="020B0600070205080204" pitchFamily="34" charset="-128"/>
            </a:endParaRPr>
          </a:p>
        </p:txBody>
      </p:sp>
      <p:sp>
        <p:nvSpPr>
          <p:cNvPr id="12291" name="Content Placeholder 2"/>
          <p:cNvSpPr>
            <a:spLocks noGrp="1"/>
          </p:cNvSpPr>
          <p:nvPr>
            <p:ph idx="1"/>
          </p:nvPr>
        </p:nvSpPr>
        <p:spPr/>
        <p:txBody>
          <a:bodyPr/>
          <a:lstStyle/>
          <a:p>
            <a:pPr eaLnBrk="1" hangingPunct="1"/>
            <a:r>
              <a:rPr lang="en-US" altLang="en-US" sz="2400" dirty="0" smtClean="0">
                <a:ea typeface="ＭＳ Ｐゴシック" panose="020B0600070205080204" pitchFamily="34" charset="-128"/>
              </a:rPr>
              <a:t>He managed to put in place sound institutions supported by sound policies and used great wisdom in choosing the men to whom delegate tasks.</a:t>
            </a:r>
          </a:p>
          <a:p>
            <a:pPr eaLnBrk="1" hangingPunct="1"/>
            <a:r>
              <a:rPr lang="en-US" altLang="en-US" sz="2400" dirty="0" smtClean="0">
                <a:ea typeface="ＭＳ Ｐゴシック" panose="020B0600070205080204" pitchFamily="34" charset="-128"/>
              </a:rPr>
              <a:t>He commanded the troops in the battlefields and won resounding victories (</a:t>
            </a:r>
            <a:r>
              <a:rPr lang="en-US" altLang="en-US" sz="2400" dirty="0" err="1" smtClean="0">
                <a:ea typeface="ＭＳ Ｐゴシック" panose="020B0600070205080204" pitchFamily="34" charset="-128"/>
              </a:rPr>
              <a:t>i</a:t>
            </a:r>
            <a:r>
              <a:rPr lang="en-US" altLang="en-US" sz="2400" dirty="0" smtClean="0">
                <a:ea typeface="ＭＳ Ｐゴシック" panose="020B0600070205080204" pitchFamily="34" charset="-128"/>
              </a:rPr>
              <a:t>. e. </a:t>
            </a:r>
            <a:r>
              <a:rPr lang="en-US" altLang="en-US" sz="2400" dirty="0" err="1" smtClean="0">
                <a:ea typeface="ＭＳ Ｐゴシック" panose="020B0600070205080204" pitchFamily="34" charset="-128"/>
              </a:rPr>
              <a:t>Badr</a:t>
            </a:r>
            <a:r>
              <a:rPr lang="en-US" altLang="en-US" sz="2400" dirty="0" smtClean="0">
                <a:ea typeface="ＭＳ Ｐゴシック" panose="020B0600070205080204" pitchFamily="34" charset="-128"/>
              </a:rPr>
              <a:t>). </a:t>
            </a:r>
          </a:p>
          <a:p>
            <a:pPr eaLnBrk="1" hangingPunct="1"/>
            <a:r>
              <a:rPr lang="en-US" altLang="en-US" sz="2400" dirty="0" smtClean="0">
                <a:ea typeface="ＭＳ Ｐゴシック" panose="020B0600070205080204" pitchFamily="34" charset="-128"/>
              </a:rPr>
              <a:t>His great political vision led his followers to establish an empire larger than the Roman.</a:t>
            </a:r>
          </a:p>
          <a:p>
            <a:pPr eaLnBrk="1" hangingPunct="1"/>
            <a:r>
              <a:rPr lang="en-US" altLang="en-US" sz="2400" dirty="0" smtClean="0">
                <a:ea typeface="ＭＳ Ｐゴシック" panose="020B0600070205080204" pitchFamily="34" charset="-128"/>
              </a:rPr>
              <a:t>He formed military alliances and avoided conflicts.</a:t>
            </a:r>
          </a:p>
          <a:p>
            <a:pPr eaLnBrk="1" hangingPunct="1"/>
            <a:endParaRPr lang="en-US" altLang="en-US" sz="2400" dirty="0" smtClean="0">
              <a:ea typeface="ＭＳ Ｐゴシック" panose="020B0600070205080204" pitchFamily="34" charset="-128"/>
            </a:endParaRPr>
          </a:p>
        </p:txBody>
      </p:sp>
    </p:spTree>
    <p:extLst>
      <p:ext uri="{BB962C8B-B14F-4D97-AF65-F5344CB8AC3E}">
        <p14:creationId xmlns:p14="http://schemas.microsoft.com/office/powerpoint/2010/main" val="3012621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z="2800" b="1" u="sng" dirty="0" smtClean="0">
                <a:solidFill>
                  <a:schemeClr val="bg2"/>
                </a:solidFill>
                <a:ea typeface="ＭＳ Ｐゴシック" panose="020B0600070205080204" pitchFamily="34" charset="-128"/>
              </a:rPr>
              <a:t>Leadership principles followed by the Prophet Muhammad (PBUH)</a:t>
            </a:r>
          </a:p>
        </p:txBody>
      </p:sp>
      <p:sp>
        <p:nvSpPr>
          <p:cNvPr id="13315" name="Content Placeholder 2"/>
          <p:cNvSpPr>
            <a:spLocks noGrp="1"/>
          </p:cNvSpPr>
          <p:nvPr>
            <p:ph idx="1"/>
          </p:nvPr>
        </p:nvSpPr>
        <p:spPr>
          <a:xfrm>
            <a:off x="533400" y="2362200"/>
            <a:ext cx="8382000" cy="3733800"/>
          </a:xfrm>
        </p:spPr>
        <p:txBody>
          <a:bodyPr/>
          <a:lstStyle/>
          <a:p>
            <a:pPr eaLnBrk="1" hangingPunct="1">
              <a:lnSpc>
                <a:spcPct val="90000"/>
              </a:lnSpc>
            </a:pPr>
            <a:r>
              <a:rPr lang="en-US" altLang="en-US" sz="2200" dirty="0" smtClean="0">
                <a:ea typeface="ＭＳ Ｐゴシック" panose="020B0600070205080204" pitchFamily="34" charset="-128"/>
              </a:rPr>
              <a:t>An in depth study of the leadership of the Prophet Muhammad (PBUH) shows that he followed principles listed as follow:</a:t>
            </a:r>
          </a:p>
          <a:p>
            <a:pPr eaLnBrk="1" hangingPunct="1">
              <a:lnSpc>
                <a:spcPct val="90000"/>
              </a:lnSpc>
            </a:pPr>
            <a:r>
              <a:rPr lang="en-US" altLang="en-US" sz="2200" b="1" u="sng" dirty="0" smtClean="0">
                <a:ea typeface="ＭＳ Ｐゴシック" panose="020B0600070205080204" pitchFamily="34" charset="-128"/>
              </a:rPr>
              <a:t>1</a:t>
            </a:r>
            <a:r>
              <a:rPr lang="en-US" altLang="en-US" sz="2200" b="1" u="sng" baseline="30000" dirty="0" smtClean="0">
                <a:ea typeface="ＭＳ Ｐゴシック" panose="020B0600070205080204" pitchFamily="34" charset="-128"/>
              </a:rPr>
              <a:t>st</a:t>
            </a:r>
            <a:r>
              <a:rPr lang="en-US" altLang="en-US" sz="2200" b="1" u="sng" dirty="0" smtClean="0">
                <a:ea typeface="ＭＳ Ｐゴシック" panose="020B0600070205080204" pitchFamily="34" charset="-128"/>
              </a:rPr>
              <a:t> Principle:</a:t>
            </a:r>
            <a:r>
              <a:rPr lang="en-US" altLang="en-US" sz="2200" b="1" dirty="0" smtClean="0">
                <a:ea typeface="ＭＳ Ｐゴシック" panose="020B0600070205080204" pitchFamily="34" charset="-128"/>
              </a:rPr>
              <a:t> To begin from the possible </a:t>
            </a:r>
            <a:endParaRPr lang="en-US" altLang="en-US" sz="2200" dirty="0" smtClean="0">
              <a:ea typeface="ＭＳ Ｐゴシック" panose="020B0600070205080204" pitchFamily="34" charset="-128"/>
            </a:endParaRPr>
          </a:p>
          <a:p>
            <a:pPr marL="358775" indent="0" eaLnBrk="1" hangingPunct="1">
              <a:lnSpc>
                <a:spcPct val="90000"/>
              </a:lnSpc>
              <a:buNone/>
            </a:pPr>
            <a:r>
              <a:rPr lang="en-US" altLang="en-US" sz="2200" dirty="0" smtClean="0">
                <a:ea typeface="ＭＳ Ｐゴシック" panose="020B0600070205080204" pitchFamily="34" charset="-128"/>
              </a:rPr>
              <a:t>Aisha, She said: “Whenever the Prophet had to choose between two options, he always opted for the easier choice” (Al-</a:t>
            </a:r>
            <a:r>
              <a:rPr lang="en-US" altLang="en-US" sz="2200" dirty="0" err="1" smtClean="0">
                <a:ea typeface="ＭＳ Ｐゴシック" panose="020B0600070205080204" pitchFamily="34" charset="-128"/>
              </a:rPr>
              <a:t>Bukhari</a:t>
            </a:r>
            <a:r>
              <a:rPr lang="en-US" altLang="en-US" sz="2200" dirty="0" smtClean="0">
                <a:ea typeface="ＭＳ Ｐゴシック" panose="020B0600070205080204" pitchFamily="34" charset="-128"/>
              </a:rPr>
              <a:t>).</a:t>
            </a:r>
          </a:p>
          <a:p>
            <a:pPr eaLnBrk="1" hangingPunct="1">
              <a:lnSpc>
                <a:spcPct val="90000"/>
              </a:lnSpc>
            </a:pPr>
            <a:r>
              <a:rPr lang="en-US" altLang="en-US" sz="2200" b="1" u="sng" dirty="0" smtClean="0">
                <a:ea typeface="ＭＳ Ｐゴシック" panose="020B0600070205080204" pitchFamily="34" charset="-128"/>
              </a:rPr>
              <a:t>2</a:t>
            </a:r>
            <a:r>
              <a:rPr lang="en-US" altLang="en-US" sz="2200" b="1" u="sng" baseline="30000" dirty="0" smtClean="0">
                <a:ea typeface="ＭＳ Ｐゴシック" panose="020B0600070205080204" pitchFamily="34" charset="-128"/>
              </a:rPr>
              <a:t>nd</a:t>
            </a:r>
            <a:r>
              <a:rPr lang="en-US" altLang="en-US" sz="2200" b="1" u="sng" dirty="0" smtClean="0">
                <a:ea typeface="ＭＳ Ｐゴシック" panose="020B0600070205080204" pitchFamily="34" charset="-128"/>
              </a:rPr>
              <a:t> Principle:</a:t>
            </a:r>
            <a:r>
              <a:rPr lang="en-US" altLang="en-US" sz="2200" b="1" dirty="0" smtClean="0">
                <a:ea typeface="ＭＳ Ｐゴシック" panose="020B0600070205080204" pitchFamily="34" charset="-128"/>
              </a:rPr>
              <a:t> To see advantage in disadvantage </a:t>
            </a:r>
            <a:endParaRPr lang="en-US" altLang="en-US" sz="2200" dirty="0" smtClean="0">
              <a:ea typeface="ＭＳ Ｐゴシック" panose="020B0600070205080204" pitchFamily="34" charset="-128"/>
            </a:endParaRPr>
          </a:p>
          <a:p>
            <a:pPr marL="358775" indent="0" eaLnBrk="1" hangingPunct="1">
              <a:lnSpc>
                <a:spcPct val="90000"/>
              </a:lnSpc>
              <a:buNone/>
            </a:pPr>
            <a:r>
              <a:rPr lang="en-US" altLang="en-US" sz="2200" dirty="0" smtClean="0">
                <a:ea typeface="ＭＳ Ｐゴシック" panose="020B0600070205080204" pitchFamily="34" charset="-128"/>
              </a:rPr>
              <a:t>The prophet Muhammad (PBUH) guided by the Qur’an (94: 5-6), saw opportunities in every problem. </a:t>
            </a:r>
          </a:p>
        </p:txBody>
      </p:sp>
    </p:spTree>
    <p:extLst>
      <p:ext uri="{BB962C8B-B14F-4D97-AF65-F5344CB8AC3E}">
        <p14:creationId xmlns:p14="http://schemas.microsoft.com/office/powerpoint/2010/main" val="129699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38200" y="762000"/>
            <a:ext cx="8229600" cy="987425"/>
          </a:xfrm>
        </p:spPr>
        <p:txBody>
          <a:bodyPr/>
          <a:lstStyle/>
          <a:p>
            <a:pPr eaLnBrk="1" hangingPunct="1"/>
            <a:r>
              <a:rPr lang="en-US" altLang="en-US" sz="2800" b="1" u="sng" dirty="0" smtClean="0">
                <a:solidFill>
                  <a:schemeClr val="bg2"/>
                </a:solidFill>
                <a:ea typeface="ＭＳ Ｐゴシック" panose="020B0600070205080204" pitchFamily="34" charset="-128"/>
              </a:rPr>
              <a:t>Leadership principles followed by the Prophet Muhammad (PBUH)   (Cont.)</a:t>
            </a:r>
          </a:p>
        </p:txBody>
      </p:sp>
      <p:sp>
        <p:nvSpPr>
          <p:cNvPr id="14339" name="Content Placeholder 2"/>
          <p:cNvSpPr>
            <a:spLocks noGrp="1"/>
          </p:cNvSpPr>
          <p:nvPr>
            <p:ph idx="1"/>
          </p:nvPr>
        </p:nvSpPr>
        <p:spPr>
          <a:xfrm>
            <a:off x="533400" y="2362201"/>
            <a:ext cx="8305800" cy="4114800"/>
          </a:xfrm>
        </p:spPr>
        <p:txBody>
          <a:bodyPr/>
          <a:lstStyle/>
          <a:p>
            <a:pPr eaLnBrk="1" hangingPunct="1">
              <a:lnSpc>
                <a:spcPct val="80000"/>
              </a:lnSpc>
              <a:spcAft>
                <a:spcPts val="300"/>
              </a:spcAft>
            </a:pPr>
            <a:r>
              <a:rPr lang="en-US" altLang="en-US" sz="2000" b="1" u="sng" dirty="0" smtClean="0">
                <a:ea typeface="ＭＳ Ｐゴシック" panose="020B0600070205080204" pitchFamily="34" charset="-128"/>
              </a:rPr>
              <a:t>3</a:t>
            </a:r>
            <a:r>
              <a:rPr lang="en-US" altLang="en-US" sz="2000" b="1" u="sng" baseline="30000" dirty="0" smtClean="0">
                <a:ea typeface="ＭＳ Ｐゴシック" panose="020B0600070205080204" pitchFamily="34" charset="-128"/>
              </a:rPr>
              <a:t>rd</a:t>
            </a:r>
            <a:r>
              <a:rPr lang="en-US" altLang="en-US" sz="2000" b="1" u="sng" dirty="0" smtClean="0">
                <a:ea typeface="ＭＳ Ｐゴシック" panose="020B0600070205080204" pitchFamily="34" charset="-128"/>
              </a:rPr>
              <a:t> Principle:</a:t>
            </a:r>
            <a:r>
              <a:rPr lang="en-US" altLang="en-US" sz="2000" b="1" dirty="0" smtClean="0">
                <a:ea typeface="ＭＳ Ｐゴシック" panose="020B0600070205080204" pitchFamily="34" charset="-128"/>
              </a:rPr>
              <a:t> To change the place of action</a:t>
            </a:r>
            <a:endParaRPr lang="en-US" altLang="en-US" sz="2000" dirty="0" smtClean="0">
              <a:ea typeface="ＭＳ Ｐゴシック" panose="020B0600070205080204" pitchFamily="34" charset="-128"/>
            </a:endParaRPr>
          </a:p>
          <a:p>
            <a:pPr marL="358775" indent="0" eaLnBrk="1" hangingPunct="1">
              <a:lnSpc>
                <a:spcPct val="80000"/>
              </a:lnSpc>
              <a:spcAft>
                <a:spcPts val="300"/>
              </a:spcAft>
              <a:buNone/>
            </a:pPr>
            <a:r>
              <a:rPr lang="en-US" altLang="en-US" sz="2000" dirty="0" smtClean="0">
                <a:ea typeface="ＭＳ Ｐゴシック" panose="020B0600070205080204" pitchFamily="34" charset="-128"/>
              </a:rPr>
              <a:t>He migrated to find more suitable place to fulfill his mission, that was to deliver the message of Islam.</a:t>
            </a:r>
          </a:p>
          <a:p>
            <a:pPr eaLnBrk="1" hangingPunct="1">
              <a:lnSpc>
                <a:spcPct val="80000"/>
              </a:lnSpc>
              <a:spcAft>
                <a:spcPts val="300"/>
              </a:spcAft>
            </a:pPr>
            <a:r>
              <a:rPr lang="en-US" altLang="en-US" sz="2000" b="1" u="sng" dirty="0" smtClean="0">
                <a:ea typeface="ＭＳ Ｐゴシック" panose="020B0600070205080204" pitchFamily="34" charset="-128"/>
              </a:rPr>
              <a:t>4</a:t>
            </a:r>
            <a:r>
              <a:rPr lang="en-US" altLang="en-US" sz="2000" b="1" u="sng" baseline="30000" dirty="0" smtClean="0">
                <a:ea typeface="ＭＳ Ｐゴシック" panose="020B0600070205080204" pitchFamily="34" charset="-128"/>
              </a:rPr>
              <a:t>th</a:t>
            </a:r>
            <a:r>
              <a:rPr lang="en-US" altLang="en-US" sz="2000" b="1" u="sng" dirty="0" smtClean="0">
                <a:ea typeface="ＭＳ Ｐゴシック" panose="020B0600070205080204" pitchFamily="34" charset="-128"/>
              </a:rPr>
              <a:t> Principle:</a:t>
            </a:r>
            <a:r>
              <a:rPr lang="en-US" altLang="en-US" sz="2000" b="1" dirty="0" smtClean="0">
                <a:ea typeface="ＭＳ Ｐゴシック" panose="020B0600070205080204" pitchFamily="34" charset="-128"/>
              </a:rPr>
              <a:t> To make a friend out of an enemy (Qur’an 41:34)</a:t>
            </a:r>
            <a:endParaRPr lang="en-US" altLang="en-US" sz="2000" dirty="0" smtClean="0">
              <a:ea typeface="ＭＳ Ｐゴシック" panose="020B0600070205080204" pitchFamily="34" charset="-128"/>
            </a:endParaRPr>
          </a:p>
          <a:p>
            <a:pPr marL="358775" indent="0" eaLnBrk="1" hangingPunct="1">
              <a:lnSpc>
                <a:spcPct val="80000"/>
              </a:lnSpc>
              <a:spcAft>
                <a:spcPts val="300"/>
              </a:spcAft>
              <a:buNone/>
            </a:pPr>
            <a:r>
              <a:rPr lang="en-US" altLang="en-US" sz="2000" dirty="0" smtClean="0">
                <a:ea typeface="ＭＳ Ｐゴシック" panose="020B0600070205080204" pitchFamily="34" charset="-128"/>
              </a:rPr>
              <a:t>The life of the Prophet is an historical testimony of this. He returned bad deeds by doing good and that had a conquering effect over his enemies.</a:t>
            </a:r>
          </a:p>
          <a:p>
            <a:pPr eaLnBrk="1" hangingPunct="1">
              <a:lnSpc>
                <a:spcPct val="80000"/>
              </a:lnSpc>
              <a:spcAft>
                <a:spcPts val="300"/>
              </a:spcAft>
            </a:pPr>
            <a:r>
              <a:rPr lang="en-US" altLang="en-US" sz="2000" b="1" u="sng" dirty="0" smtClean="0">
                <a:ea typeface="ＭＳ Ｐゴシック" panose="020B0600070205080204" pitchFamily="34" charset="-128"/>
              </a:rPr>
              <a:t>5</a:t>
            </a:r>
            <a:r>
              <a:rPr lang="en-US" altLang="en-US" sz="2000" b="1" u="sng" baseline="30000" dirty="0" smtClean="0">
                <a:ea typeface="ＭＳ Ｐゴシック" panose="020B0600070205080204" pitchFamily="34" charset="-128"/>
              </a:rPr>
              <a:t>th</a:t>
            </a:r>
            <a:r>
              <a:rPr lang="en-US" altLang="en-US" sz="2000" b="1" u="sng" dirty="0" smtClean="0">
                <a:ea typeface="ＭＳ Ｐゴシック" panose="020B0600070205080204" pitchFamily="34" charset="-128"/>
              </a:rPr>
              <a:t> Principle:</a:t>
            </a:r>
            <a:r>
              <a:rPr lang="en-US" altLang="en-US" sz="2000" b="1" dirty="0" smtClean="0">
                <a:ea typeface="ＭＳ Ｐゴシック" panose="020B0600070205080204" pitchFamily="34" charset="-128"/>
              </a:rPr>
              <a:t> To turn minus into plus</a:t>
            </a:r>
            <a:endParaRPr lang="en-US" altLang="en-US" sz="2000" dirty="0" smtClean="0">
              <a:ea typeface="ＭＳ Ｐゴシック" panose="020B0600070205080204" pitchFamily="34" charset="-128"/>
            </a:endParaRPr>
          </a:p>
          <a:p>
            <a:pPr marL="358775" indent="0" eaLnBrk="1" hangingPunct="1">
              <a:lnSpc>
                <a:spcPct val="80000"/>
              </a:lnSpc>
              <a:spcAft>
                <a:spcPts val="300"/>
              </a:spcAft>
              <a:buNone/>
              <a:tabLst>
                <a:tab pos="358775" algn="l"/>
              </a:tabLst>
            </a:pPr>
            <a:r>
              <a:rPr lang="en-US" altLang="en-US" sz="2000" dirty="0" smtClean="0">
                <a:ea typeface="ＭＳ Ｐゴシック" panose="020B0600070205080204" pitchFamily="34" charset="-128"/>
              </a:rPr>
              <a:t>A British orientalist remarked “He faced adversity with the determination to writing success out of failure”.</a:t>
            </a:r>
          </a:p>
          <a:p>
            <a:pPr eaLnBrk="1" hangingPunct="1">
              <a:lnSpc>
                <a:spcPct val="80000"/>
              </a:lnSpc>
              <a:spcAft>
                <a:spcPts val="300"/>
              </a:spcAft>
            </a:pPr>
            <a:r>
              <a:rPr lang="en-US" altLang="en-US" sz="2000" b="1" u="sng" dirty="0" smtClean="0">
                <a:ea typeface="ＭＳ Ｐゴシック" panose="020B0600070205080204" pitchFamily="34" charset="-128"/>
              </a:rPr>
              <a:t>6</a:t>
            </a:r>
            <a:r>
              <a:rPr lang="en-US" altLang="en-US" sz="2000" b="1" u="sng" baseline="30000" dirty="0" smtClean="0">
                <a:ea typeface="ＭＳ Ｐゴシック" panose="020B0600070205080204" pitchFamily="34" charset="-128"/>
              </a:rPr>
              <a:t>th</a:t>
            </a:r>
            <a:r>
              <a:rPr lang="en-US" altLang="en-US" sz="2000" b="1" u="sng" dirty="0" smtClean="0">
                <a:ea typeface="ＭＳ Ｐゴシック" panose="020B0600070205080204" pitchFamily="34" charset="-128"/>
              </a:rPr>
              <a:t> Principle:</a:t>
            </a:r>
            <a:r>
              <a:rPr lang="en-US" altLang="en-US" sz="2000" b="1" dirty="0" smtClean="0">
                <a:ea typeface="ＭＳ Ｐゴシック" panose="020B0600070205080204" pitchFamily="34" charset="-128"/>
              </a:rPr>
              <a:t> The power of peace is stronger than the power of violence</a:t>
            </a:r>
            <a:endParaRPr lang="en-US" altLang="en-US" sz="2000" dirty="0" smtClean="0">
              <a:ea typeface="ＭＳ Ｐゴシック" panose="020B0600070205080204" pitchFamily="34" charset="-128"/>
            </a:endParaRPr>
          </a:p>
          <a:p>
            <a:pPr marL="358775" indent="0" eaLnBrk="1" hangingPunct="1">
              <a:lnSpc>
                <a:spcPct val="80000"/>
              </a:lnSpc>
              <a:spcAft>
                <a:spcPts val="300"/>
              </a:spcAft>
              <a:buNone/>
            </a:pPr>
            <a:r>
              <a:rPr lang="en-US" altLang="en-US" sz="2000" dirty="0" smtClean="0">
                <a:ea typeface="ＭＳ Ｐゴシック" panose="020B0600070205080204" pitchFamily="34" charset="-128"/>
              </a:rPr>
              <a:t>He ordered his direst opponents to go free after the conquest of Mecca. That resulted in them to willingly and immediately accept Islam. </a:t>
            </a:r>
          </a:p>
          <a:p>
            <a:pPr eaLnBrk="1" hangingPunct="1">
              <a:lnSpc>
                <a:spcPct val="80000"/>
              </a:lnSpc>
              <a:spcAft>
                <a:spcPts val="300"/>
              </a:spcAft>
            </a:pPr>
            <a:endParaRPr lang="en-US" altLang="en-US" sz="2000" dirty="0" smtClean="0">
              <a:ea typeface="ＭＳ Ｐゴシック" panose="020B0600070205080204" pitchFamily="34" charset="-128"/>
            </a:endParaRPr>
          </a:p>
          <a:p>
            <a:pPr eaLnBrk="1" hangingPunct="1">
              <a:lnSpc>
                <a:spcPct val="80000"/>
              </a:lnSpc>
              <a:spcAft>
                <a:spcPts val="300"/>
              </a:spcAft>
            </a:pPr>
            <a:endParaRPr lang="en-US" altLang="en-US" sz="2000" dirty="0" smtClean="0">
              <a:ea typeface="ＭＳ Ｐゴシック" panose="020B0600070205080204" pitchFamily="34" charset="-128"/>
            </a:endParaRPr>
          </a:p>
        </p:txBody>
      </p:sp>
    </p:spTree>
    <p:extLst>
      <p:ext uri="{BB962C8B-B14F-4D97-AF65-F5344CB8AC3E}">
        <p14:creationId xmlns:p14="http://schemas.microsoft.com/office/powerpoint/2010/main" val="3121175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62000" y="152400"/>
            <a:ext cx="8534400" cy="1674813"/>
          </a:xfrm>
        </p:spPr>
        <p:txBody>
          <a:bodyPr/>
          <a:lstStyle/>
          <a:p>
            <a:pPr eaLnBrk="1" hangingPunct="1"/>
            <a:r>
              <a:rPr lang="en-US" altLang="en-US" sz="2800" b="1" u="sng" dirty="0" smtClean="0">
                <a:solidFill>
                  <a:schemeClr val="bg2"/>
                </a:solidFill>
                <a:ea typeface="ＭＳ Ｐゴシック" panose="020B0600070205080204" pitchFamily="34" charset="-128"/>
              </a:rPr>
              <a:t>Leadership principles followed by the Prophet Muhammad (PBUH)   (Cont.)</a:t>
            </a:r>
          </a:p>
        </p:txBody>
      </p:sp>
      <p:sp>
        <p:nvSpPr>
          <p:cNvPr id="15363" name="Content Placeholder 2"/>
          <p:cNvSpPr>
            <a:spLocks noGrp="1"/>
          </p:cNvSpPr>
          <p:nvPr>
            <p:ph idx="1"/>
          </p:nvPr>
        </p:nvSpPr>
        <p:spPr>
          <a:xfrm>
            <a:off x="533400" y="2362200"/>
            <a:ext cx="8305800" cy="3810000"/>
          </a:xfrm>
        </p:spPr>
        <p:txBody>
          <a:bodyPr/>
          <a:lstStyle/>
          <a:p>
            <a:pPr eaLnBrk="1" hangingPunct="1">
              <a:lnSpc>
                <a:spcPct val="90000"/>
              </a:lnSpc>
              <a:spcAft>
                <a:spcPts val="600"/>
              </a:spcAft>
            </a:pPr>
            <a:r>
              <a:rPr lang="en-US" altLang="en-US" sz="2000" b="1" u="sng" dirty="0" smtClean="0">
                <a:ea typeface="ＭＳ Ｐゴシック" panose="020B0600070205080204" pitchFamily="34" charset="-128"/>
              </a:rPr>
              <a:t>7</a:t>
            </a:r>
            <a:r>
              <a:rPr lang="en-US" altLang="en-US" sz="2000" b="1" u="sng" baseline="30000" dirty="0" smtClean="0">
                <a:ea typeface="ＭＳ Ｐゴシック" panose="020B0600070205080204" pitchFamily="34" charset="-128"/>
              </a:rPr>
              <a:t>th</a:t>
            </a:r>
            <a:r>
              <a:rPr lang="en-US" altLang="en-US" sz="2000" b="1" u="sng" dirty="0" smtClean="0">
                <a:ea typeface="ＭＳ Ｐゴシック" panose="020B0600070205080204" pitchFamily="34" charset="-128"/>
              </a:rPr>
              <a:t> Principle:</a:t>
            </a:r>
            <a:r>
              <a:rPr lang="en-US" altLang="en-US" sz="2000" b="1" dirty="0" smtClean="0">
                <a:ea typeface="ＭＳ Ｐゴシック" panose="020B0600070205080204" pitchFamily="34" charset="-128"/>
              </a:rPr>
              <a:t> Not to be a dichotomous thinker</a:t>
            </a:r>
            <a:endParaRPr lang="en-US" altLang="en-US" sz="2000" dirty="0" smtClean="0">
              <a:ea typeface="ＭＳ Ｐゴシック" panose="020B0600070205080204" pitchFamily="34" charset="-128"/>
            </a:endParaRPr>
          </a:p>
          <a:p>
            <a:pPr marL="358775" indent="0" eaLnBrk="1" hangingPunct="1">
              <a:lnSpc>
                <a:spcPct val="90000"/>
              </a:lnSpc>
              <a:spcAft>
                <a:spcPts val="600"/>
              </a:spcAft>
              <a:buNone/>
            </a:pPr>
            <a:r>
              <a:rPr lang="en-US" altLang="en-US" sz="2000" dirty="0" smtClean="0">
                <a:ea typeface="ＭＳ Ｐゴシック" panose="020B0600070205080204" pitchFamily="34" charset="-128"/>
              </a:rPr>
              <a:t>He always looked for a third option instead of focusing on 2 only.</a:t>
            </a:r>
          </a:p>
          <a:p>
            <a:pPr eaLnBrk="1" hangingPunct="1">
              <a:lnSpc>
                <a:spcPct val="90000"/>
              </a:lnSpc>
              <a:spcAft>
                <a:spcPts val="600"/>
              </a:spcAft>
            </a:pPr>
            <a:r>
              <a:rPr lang="en-US" altLang="en-US" sz="2000" b="1" u="sng" dirty="0" smtClean="0">
                <a:ea typeface="ＭＳ Ｐゴシック" panose="020B0600070205080204" pitchFamily="34" charset="-128"/>
              </a:rPr>
              <a:t>8</a:t>
            </a:r>
            <a:r>
              <a:rPr lang="en-US" altLang="en-US" sz="2000" b="1" u="sng" baseline="30000" dirty="0" smtClean="0">
                <a:ea typeface="ＭＳ Ｐゴシック" panose="020B0600070205080204" pitchFamily="34" charset="-128"/>
              </a:rPr>
              <a:t>th</a:t>
            </a:r>
            <a:r>
              <a:rPr lang="en-US" altLang="en-US" sz="2000" b="1" u="sng" dirty="0" smtClean="0">
                <a:ea typeface="ＭＳ Ｐゴシック" panose="020B0600070205080204" pitchFamily="34" charset="-128"/>
              </a:rPr>
              <a:t> Principle</a:t>
            </a:r>
            <a:r>
              <a:rPr lang="en-US" altLang="en-US" sz="2000" b="1" dirty="0" smtClean="0">
                <a:ea typeface="ＭＳ Ｐゴシック" panose="020B0600070205080204" pitchFamily="34" charset="-128"/>
              </a:rPr>
              <a:t>: To bring the battle in one’s own favorable field</a:t>
            </a:r>
            <a:endParaRPr lang="en-US" altLang="en-US" sz="2000" dirty="0" smtClean="0">
              <a:ea typeface="ＭＳ Ｐゴシック" panose="020B0600070205080204" pitchFamily="34" charset="-128"/>
            </a:endParaRPr>
          </a:p>
          <a:p>
            <a:pPr marL="358775" indent="0" eaLnBrk="1" hangingPunct="1">
              <a:lnSpc>
                <a:spcPct val="90000"/>
              </a:lnSpc>
              <a:spcAft>
                <a:spcPts val="600"/>
              </a:spcAft>
              <a:buNone/>
            </a:pPr>
            <a:r>
              <a:rPr lang="en-US" altLang="en-US" sz="2000" dirty="0" smtClean="0">
                <a:ea typeface="ＭＳ Ｐゴシック" panose="020B0600070205080204" pitchFamily="34" charset="-128"/>
              </a:rPr>
              <a:t>He refused to engage in battles if he can sign treaties that can allow the confrontation of ideas instead of fighting. He knew Islam will prevail in those cases.</a:t>
            </a:r>
          </a:p>
          <a:p>
            <a:pPr eaLnBrk="1" hangingPunct="1">
              <a:lnSpc>
                <a:spcPct val="90000"/>
              </a:lnSpc>
              <a:spcAft>
                <a:spcPts val="600"/>
              </a:spcAft>
            </a:pPr>
            <a:r>
              <a:rPr lang="en-US" altLang="en-US" sz="2000" b="1" u="sng" dirty="0" smtClean="0">
                <a:ea typeface="ＭＳ Ｐゴシック" panose="020B0600070205080204" pitchFamily="34" charset="-128"/>
              </a:rPr>
              <a:t>9</a:t>
            </a:r>
            <a:r>
              <a:rPr lang="en-US" altLang="en-US" sz="2000" b="1" u="sng" baseline="30000" dirty="0" smtClean="0">
                <a:ea typeface="ＭＳ Ｐゴシック" panose="020B0600070205080204" pitchFamily="34" charset="-128"/>
              </a:rPr>
              <a:t>th</a:t>
            </a:r>
            <a:r>
              <a:rPr lang="en-US" altLang="en-US" sz="2000" b="1" u="sng" dirty="0" smtClean="0">
                <a:ea typeface="ＭＳ Ｐゴシック" panose="020B0600070205080204" pitchFamily="34" charset="-128"/>
              </a:rPr>
              <a:t> Principle:</a:t>
            </a:r>
            <a:r>
              <a:rPr lang="en-US" altLang="en-US" sz="2000" b="1" dirty="0" smtClean="0">
                <a:ea typeface="ＭＳ Ｐゴシック" panose="020B0600070205080204" pitchFamily="34" charset="-128"/>
              </a:rPr>
              <a:t> Gradualism instead of radicalism</a:t>
            </a:r>
          </a:p>
          <a:p>
            <a:pPr marL="358775" indent="0" eaLnBrk="1" hangingPunct="1">
              <a:lnSpc>
                <a:spcPct val="90000"/>
              </a:lnSpc>
              <a:spcAft>
                <a:spcPts val="600"/>
              </a:spcAft>
              <a:buNone/>
            </a:pPr>
            <a:r>
              <a:rPr lang="en-US" altLang="en-US" sz="2000" dirty="0" smtClean="0">
                <a:ea typeface="ＭＳ Ｐゴシック" panose="020B0600070205080204" pitchFamily="34" charset="-128"/>
              </a:rPr>
              <a:t>He implemented social changes gradually rather than radically attacking all aspects at once.</a:t>
            </a:r>
            <a:r>
              <a:rPr lang="en-US" altLang="en-US" sz="2000" b="1" u="sng" dirty="0" smtClean="0">
                <a:ea typeface="ＭＳ Ｐゴシック" panose="020B0600070205080204" pitchFamily="34" charset="-128"/>
              </a:rPr>
              <a:t> </a:t>
            </a:r>
          </a:p>
          <a:p>
            <a:pPr eaLnBrk="1" hangingPunct="1">
              <a:lnSpc>
                <a:spcPct val="90000"/>
              </a:lnSpc>
              <a:spcAft>
                <a:spcPts val="600"/>
              </a:spcAft>
            </a:pPr>
            <a:r>
              <a:rPr lang="en-US" altLang="en-US" sz="2000" b="1" u="sng" dirty="0" smtClean="0">
                <a:ea typeface="ＭＳ Ｐゴシック" panose="020B0600070205080204" pitchFamily="34" charset="-128"/>
              </a:rPr>
              <a:t>10</a:t>
            </a:r>
            <a:r>
              <a:rPr lang="en-US" altLang="en-US" sz="2000" b="1" u="sng" baseline="30000" dirty="0" smtClean="0">
                <a:ea typeface="ＭＳ Ｐゴシック" panose="020B0600070205080204" pitchFamily="34" charset="-128"/>
              </a:rPr>
              <a:t>th</a:t>
            </a:r>
            <a:r>
              <a:rPr lang="en-US" altLang="en-US" sz="2000" b="1" u="sng" dirty="0" smtClean="0">
                <a:ea typeface="ＭＳ Ｐゴシック" panose="020B0600070205080204" pitchFamily="34" charset="-128"/>
              </a:rPr>
              <a:t> Principle:</a:t>
            </a:r>
            <a:r>
              <a:rPr lang="en-US" altLang="en-US" sz="2000" b="1" dirty="0" smtClean="0">
                <a:ea typeface="ＭＳ Ｐゴシック" panose="020B0600070205080204" pitchFamily="34" charset="-128"/>
              </a:rPr>
              <a:t> To be pragmatic in controversial matters</a:t>
            </a:r>
          </a:p>
          <a:p>
            <a:pPr marL="358775" indent="0" eaLnBrk="1" hangingPunct="1">
              <a:lnSpc>
                <a:spcPct val="90000"/>
              </a:lnSpc>
              <a:spcAft>
                <a:spcPts val="600"/>
              </a:spcAft>
              <a:buNone/>
            </a:pPr>
            <a:r>
              <a:rPr lang="en-US" altLang="en-US" sz="2000" dirty="0" smtClean="0">
                <a:ea typeface="ＭＳ Ｐゴシック" panose="020B0600070205080204" pitchFamily="34" charset="-128"/>
              </a:rPr>
              <a:t>He was willing to compromise in order to reach agreement as long as that does not affect the Islamic faith.</a:t>
            </a:r>
          </a:p>
          <a:p>
            <a:pPr eaLnBrk="1" hangingPunct="1">
              <a:lnSpc>
                <a:spcPct val="90000"/>
              </a:lnSpc>
              <a:spcAft>
                <a:spcPts val="600"/>
              </a:spcAft>
            </a:pPr>
            <a:endParaRPr lang="en-US" altLang="en-US" sz="2000" dirty="0" smtClean="0">
              <a:ea typeface="ＭＳ Ｐゴシック" panose="020B0600070205080204" pitchFamily="34" charset="-128"/>
            </a:endParaRPr>
          </a:p>
          <a:p>
            <a:pPr eaLnBrk="1" hangingPunct="1">
              <a:lnSpc>
                <a:spcPct val="80000"/>
              </a:lnSpc>
            </a:pPr>
            <a:endParaRPr lang="en-US" altLang="en-US" sz="2000" dirty="0" smtClean="0">
              <a:ea typeface="ＭＳ Ｐゴシック" panose="020B0600070205080204" pitchFamily="34" charset="-128"/>
            </a:endParaRPr>
          </a:p>
          <a:p>
            <a:pPr eaLnBrk="1" hangingPunct="1">
              <a:lnSpc>
                <a:spcPct val="80000"/>
              </a:lnSpc>
            </a:pPr>
            <a:endParaRPr lang="en-US" altLang="en-US" sz="2000" dirty="0" smtClean="0">
              <a:ea typeface="ＭＳ Ｐゴシック" panose="020B0600070205080204" pitchFamily="34" charset="-128"/>
            </a:endParaRPr>
          </a:p>
        </p:txBody>
      </p:sp>
    </p:spTree>
    <p:extLst>
      <p:ext uri="{BB962C8B-B14F-4D97-AF65-F5344CB8AC3E}">
        <p14:creationId xmlns:p14="http://schemas.microsoft.com/office/powerpoint/2010/main" val="3867777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r>
              <a:rPr lang="en-US" altLang="en-US" dirty="0" smtClean="0">
                <a:solidFill>
                  <a:schemeClr val="tx1"/>
                </a:solidFill>
              </a:rPr>
              <a:t>Objective </a:t>
            </a:r>
            <a:endParaRPr lang="en-US" altLang="en-US" dirty="0">
              <a:solidFill>
                <a:schemeClr val="tx1"/>
              </a:solidFill>
            </a:endParaRPr>
          </a:p>
        </p:txBody>
      </p:sp>
      <p:sp>
        <p:nvSpPr>
          <p:cNvPr id="375811" name="Rectangle 3"/>
          <p:cNvSpPr>
            <a:spLocks noGrp="1" noChangeArrowheads="1"/>
          </p:cNvSpPr>
          <p:nvPr>
            <p:ph idx="1"/>
          </p:nvPr>
        </p:nvSpPr>
        <p:spPr>
          <a:xfrm>
            <a:off x="914400" y="2451100"/>
            <a:ext cx="8001000" cy="4406900"/>
          </a:xfrm>
        </p:spPr>
        <p:txBody>
          <a:bodyPr/>
          <a:lstStyle/>
          <a:p>
            <a:pPr>
              <a:buFontTx/>
              <a:buNone/>
            </a:pPr>
            <a:r>
              <a:rPr lang="en-US" altLang="en-US" dirty="0">
                <a:solidFill>
                  <a:srgbClr val="5F5F5F"/>
                </a:solidFill>
              </a:rPr>
              <a:t>	</a:t>
            </a:r>
            <a:r>
              <a:rPr lang="en-US" altLang="en-US" b="1" i="1" dirty="0">
                <a:solidFill>
                  <a:srgbClr val="5F5F5F"/>
                </a:solidFill>
              </a:rPr>
              <a:t>To help you get a glimpse of the noble Messenger of Allah and benefit through his </a:t>
            </a:r>
          </a:p>
          <a:p>
            <a:pPr lvl="1">
              <a:buFont typeface="Webdings" panose="05030102010509060703" pitchFamily="18" charset="2"/>
              <a:buChar char="4"/>
            </a:pPr>
            <a:r>
              <a:rPr lang="en-US" altLang="en-US" b="1" i="1" dirty="0">
                <a:solidFill>
                  <a:srgbClr val="5F5F5F"/>
                </a:solidFill>
              </a:rPr>
              <a:t>model personality</a:t>
            </a:r>
          </a:p>
          <a:p>
            <a:pPr lvl="1">
              <a:buFont typeface="Webdings" panose="05030102010509060703" pitchFamily="18" charset="2"/>
              <a:buChar char="4"/>
            </a:pPr>
            <a:r>
              <a:rPr lang="en-US" altLang="en-US" b="1" i="1" dirty="0">
                <a:solidFill>
                  <a:srgbClr val="5F5F5F"/>
                </a:solidFill>
              </a:rPr>
              <a:t>practical teachings</a:t>
            </a:r>
          </a:p>
          <a:p>
            <a:pPr lvl="1">
              <a:buFont typeface="Webdings" panose="05030102010509060703" pitchFamily="18" charset="2"/>
              <a:buChar char="4"/>
            </a:pPr>
            <a:r>
              <a:rPr lang="en-US" altLang="en-US" b="1" i="1" dirty="0">
                <a:solidFill>
                  <a:srgbClr val="5F5F5F"/>
                </a:solidFill>
              </a:rPr>
              <a:t>exemplary life and </a:t>
            </a:r>
          </a:p>
          <a:p>
            <a:pPr lvl="1">
              <a:buFont typeface="Webdings" panose="05030102010509060703" pitchFamily="18" charset="2"/>
              <a:buChar char="4"/>
            </a:pPr>
            <a:r>
              <a:rPr lang="en-US" altLang="en-US" b="1" i="1" dirty="0">
                <a:solidFill>
                  <a:srgbClr val="5F5F5F"/>
                </a:solidFill>
              </a:rPr>
              <a:t>the proven formula that will provide you </a:t>
            </a:r>
            <a:r>
              <a:rPr lang="en-US" altLang="en-US" b="1" i="1" dirty="0">
                <a:solidFill>
                  <a:srgbClr val="CC3300"/>
                </a:solidFill>
              </a:rPr>
              <a:t>peace,</a:t>
            </a:r>
            <a:r>
              <a:rPr lang="en-US" altLang="en-US" b="1" i="1" dirty="0">
                <a:solidFill>
                  <a:srgbClr val="5F5F5F"/>
                </a:solidFill>
              </a:rPr>
              <a:t> </a:t>
            </a:r>
            <a:r>
              <a:rPr lang="en-US" altLang="en-US" b="1" i="1" dirty="0">
                <a:solidFill>
                  <a:srgbClr val="CC3300"/>
                </a:solidFill>
              </a:rPr>
              <a:t>success</a:t>
            </a:r>
            <a:r>
              <a:rPr lang="en-US" altLang="en-US" b="1" i="1" dirty="0">
                <a:solidFill>
                  <a:srgbClr val="5F5F5F"/>
                </a:solidFill>
              </a:rPr>
              <a:t> and </a:t>
            </a:r>
            <a:r>
              <a:rPr lang="en-US" altLang="en-US" b="1" i="1" dirty="0">
                <a:solidFill>
                  <a:srgbClr val="CC3300"/>
                </a:solidFill>
              </a:rPr>
              <a:t>salvation.</a:t>
            </a:r>
          </a:p>
          <a:p>
            <a:pPr>
              <a:buFontTx/>
              <a:buNone/>
            </a:pPr>
            <a:endParaRPr lang="en-US" altLang="en-US" b="1" i="1" dirty="0">
              <a:solidFill>
                <a:srgbClr val="5F5F5F"/>
              </a:solidFill>
            </a:endParaRPr>
          </a:p>
          <a:p>
            <a:pPr>
              <a:buFontTx/>
              <a:buNone/>
            </a:pPr>
            <a:endParaRPr lang="en-US" altLang="en-US" b="1" i="1" dirty="0">
              <a:solidFill>
                <a:srgbClr val="5F5F5F"/>
              </a:solidFill>
            </a:endParaRPr>
          </a:p>
        </p:txBody>
      </p:sp>
    </p:spTree>
    <p:extLst>
      <p:ext uri="{BB962C8B-B14F-4D97-AF65-F5344CB8AC3E}">
        <p14:creationId xmlns:p14="http://schemas.microsoft.com/office/powerpoint/2010/main" val="2711149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en-US" altLang="en-US" dirty="0">
                <a:solidFill>
                  <a:schemeClr val="tx1"/>
                </a:solidFill>
              </a:rPr>
              <a:t>Savior and Liberator</a:t>
            </a:r>
          </a:p>
        </p:txBody>
      </p:sp>
      <p:sp>
        <p:nvSpPr>
          <p:cNvPr id="377860" name="Rectangle 4"/>
          <p:cNvSpPr>
            <a:spLocks noChangeArrowheads="1"/>
          </p:cNvSpPr>
          <p:nvPr/>
        </p:nvSpPr>
        <p:spPr bwMode="auto">
          <a:xfrm>
            <a:off x="304079" y="2340840"/>
            <a:ext cx="4048125" cy="4364759"/>
          </a:xfrm>
          <a:prstGeom prst="rect">
            <a:avLst/>
          </a:prstGeom>
          <a:solidFill>
            <a:srgbClr val="CC99FF">
              <a:alpha val="73333"/>
            </a:srgbClr>
          </a:solidFill>
          <a:ln>
            <a:noFill/>
          </a:ln>
          <a:effectLst/>
        </p:spPr>
        <p:txBody>
          <a:bodyPr wrap="none" anchor="ctr"/>
          <a:lstStyle/>
          <a:p>
            <a:endParaRPr lang="en-US"/>
          </a:p>
        </p:txBody>
      </p:sp>
      <p:sp>
        <p:nvSpPr>
          <p:cNvPr id="377863" name="AutoShape 7"/>
          <p:cNvSpPr>
            <a:spLocks noChangeArrowheads="1"/>
          </p:cNvSpPr>
          <p:nvPr/>
        </p:nvSpPr>
        <p:spPr bwMode="auto">
          <a:xfrm>
            <a:off x="3772767" y="3715615"/>
            <a:ext cx="1419225" cy="911251"/>
          </a:xfrm>
          <a:prstGeom prst="rightArrow">
            <a:avLst>
              <a:gd name="adj1" fmla="val 50000"/>
              <a:gd name="adj2" fmla="val 40489"/>
            </a:avLst>
          </a:prstGeom>
          <a:solidFill>
            <a:srgbClr val="FF33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865" name="Title"/>
          <p:cNvSpPr txBox="1">
            <a:spLocks noChangeArrowheads="1"/>
          </p:cNvSpPr>
          <p:nvPr/>
        </p:nvSpPr>
        <p:spPr bwMode="auto">
          <a:xfrm>
            <a:off x="247651" y="2444306"/>
            <a:ext cx="39137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2400" b="1" dirty="0">
                <a:solidFill>
                  <a:srgbClr val="FFFF00"/>
                </a:solidFill>
                <a:latin typeface="Arial" panose="020B0604020202020204" pitchFamily="34" charset="0"/>
              </a:rPr>
              <a:t>Times Before Muhammad</a:t>
            </a:r>
          </a:p>
        </p:txBody>
      </p:sp>
      <p:sp>
        <p:nvSpPr>
          <p:cNvPr id="377870" name="Text Box 14"/>
          <p:cNvSpPr txBox="1">
            <a:spLocks noChangeArrowheads="1"/>
          </p:cNvSpPr>
          <p:nvPr/>
        </p:nvSpPr>
        <p:spPr bwMode="auto">
          <a:xfrm>
            <a:off x="504103" y="2917104"/>
            <a:ext cx="3848101" cy="38841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45720" rIns="45720">
            <a:spAutoFit/>
          </a:bodyPr>
          <a:lstStyle/>
          <a:p>
            <a:pPr eaLnBrk="0" hangingPunct="0">
              <a:buFont typeface="Wingdings" panose="05000000000000000000" pitchFamily="2" charset="2"/>
              <a:buChar char="Ü"/>
            </a:pPr>
            <a:r>
              <a:rPr lang="en-GB" altLang="en-US" sz="1400" b="1" dirty="0">
                <a:solidFill>
                  <a:schemeClr val="tx1"/>
                </a:solidFill>
                <a:latin typeface="Arial" panose="020B0604020202020204" pitchFamily="34" charset="0"/>
              </a:rPr>
              <a:t>  True Concept of God- Lost</a:t>
            </a:r>
          </a:p>
          <a:p>
            <a:pPr eaLnBrk="0" hangingPunct="0">
              <a:buFont typeface="Wingdings" panose="05000000000000000000" pitchFamily="2" charset="2"/>
              <a:buChar char="Ü"/>
            </a:pPr>
            <a:endParaRPr lang="en-GB" altLang="en-US" sz="1400" b="1" dirty="0">
              <a:solidFill>
                <a:schemeClr val="tx1"/>
              </a:solidFill>
              <a:latin typeface="Arial" panose="020B0604020202020204" pitchFamily="34" charset="0"/>
            </a:endParaRPr>
          </a:p>
          <a:p>
            <a:pPr eaLnBrk="0" hangingPunct="0">
              <a:buFont typeface="Wingdings" panose="05000000000000000000" pitchFamily="2" charset="2"/>
              <a:buChar char="Ü"/>
            </a:pPr>
            <a:r>
              <a:rPr lang="en-GB" altLang="en-US" sz="1400" b="1" dirty="0">
                <a:solidFill>
                  <a:schemeClr val="tx1"/>
                </a:solidFill>
                <a:latin typeface="Arial" panose="020B0604020202020204" pitchFamily="34" charset="0"/>
              </a:rPr>
              <a:t>  Ignorance &amp; Darkness</a:t>
            </a:r>
          </a:p>
          <a:p>
            <a:pPr eaLnBrk="0" hangingPunct="0">
              <a:buFont typeface="Wingdings" panose="05000000000000000000" pitchFamily="2" charset="2"/>
              <a:buNone/>
            </a:pPr>
            <a:r>
              <a:rPr lang="en-GB" altLang="en-US" sz="1400" b="1" dirty="0">
                <a:solidFill>
                  <a:schemeClr val="tx1"/>
                </a:solidFill>
                <a:latin typeface="Arial" panose="020B0604020202020204" pitchFamily="34" charset="0"/>
              </a:rPr>
              <a:t> </a:t>
            </a:r>
          </a:p>
          <a:p>
            <a:pPr eaLnBrk="0" hangingPunct="0">
              <a:buFont typeface="Wingdings" panose="05000000000000000000" pitchFamily="2" charset="2"/>
              <a:buChar char="Ü"/>
            </a:pPr>
            <a:r>
              <a:rPr lang="en-GB" altLang="en-US" sz="1400" b="1" dirty="0">
                <a:solidFill>
                  <a:schemeClr val="tx1"/>
                </a:solidFill>
                <a:latin typeface="Arial" panose="020B0604020202020204" pitchFamily="34" charset="0"/>
              </a:rPr>
              <a:t>  Barbarism &amp; ruthlessness</a:t>
            </a:r>
          </a:p>
          <a:p>
            <a:pPr eaLnBrk="0" hangingPunct="0">
              <a:buFont typeface="Wingdings" panose="05000000000000000000" pitchFamily="2" charset="2"/>
              <a:buChar char="Ü"/>
            </a:pPr>
            <a:endParaRPr lang="en-GB" altLang="en-US" sz="1400" b="1" dirty="0">
              <a:solidFill>
                <a:schemeClr val="tx1"/>
              </a:solidFill>
              <a:latin typeface="Arial" panose="020B0604020202020204" pitchFamily="34" charset="0"/>
            </a:endParaRPr>
          </a:p>
          <a:p>
            <a:pPr eaLnBrk="0" hangingPunct="0">
              <a:buFont typeface="Wingdings" panose="05000000000000000000" pitchFamily="2" charset="2"/>
              <a:buChar char="Ü"/>
            </a:pPr>
            <a:r>
              <a:rPr lang="en-GB" altLang="en-US" sz="1400" b="1" dirty="0">
                <a:solidFill>
                  <a:schemeClr val="tx1"/>
                </a:solidFill>
                <a:latin typeface="Arial" panose="020B0604020202020204" pitchFamily="34" charset="0"/>
              </a:rPr>
              <a:t>  Sexual Slavery,  Nudity &amp; Persecution of women</a:t>
            </a:r>
          </a:p>
          <a:p>
            <a:pPr eaLnBrk="0" hangingPunct="0">
              <a:buFont typeface="Wingdings" panose="05000000000000000000" pitchFamily="2" charset="2"/>
              <a:buChar char="Ü"/>
            </a:pPr>
            <a:endParaRPr lang="en-GB" altLang="en-US" sz="1400" b="1" dirty="0">
              <a:solidFill>
                <a:schemeClr val="tx1"/>
              </a:solidFill>
              <a:latin typeface="Arial" panose="020B0604020202020204" pitchFamily="34" charset="0"/>
            </a:endParaRPr>
          </a:p>
          <a:p>
            <a:pPr eaLnBrk="0" hangingPunct="0">
              <a:buFont typeface="Wingdings" panose="05000000000000000000" pitchFamily="2" charset="2"/>
              <a:buChar char="Ü"/>
            </a:pPr>
            <a:r>
              <a:rPr lang="en-GB" altLang="en-US" sz="1400" b="1" dirty="0">
                <a:solidFill>
                  <a:schemeClr val="tx1"/>
                </a:solidFill>
                <a:latin typeface="Arial" panose="020B0604020202020204" pitchFamily="34" charset="0"/>
              </a:rPr>
              <a:t>  Usury and Exploitation</a:t>
            </a:r>
          </a:p>
          <a:p>
            <a:pPr eaLnBrk="0" hangingPunct="0">
              <a:buFont typeface="Wingdings" panose="05000000000000000000" pitchFamily="2" charset="2"/>
              <a:buChar char="Ü"/>
            </a:pPr>
            <a:endParaRPr lang="en-GB" altLang="en-US" sz="1400" b="1" dirty="0">
              <a:solidFill>
                <a:schemeClr val="tx1"/>
              </a:solidFill>
              <a:latin typeface="Arial" panose="020B0604020202020204" pitchFamily="34" charset="0"/>
            </a:endParaRPr>
          </a:p>
          <a:p>
            <a:pPr eaLnBrk="0" hangingPunct="0">
              <a:buFont typeface="Wingdings" panose="05000000000000000000" pitchFamily="2" charset="2"/>
              <a:buChar char="Ü"/>
            </a:pPr>
            <a:r>
              <a:rPr lang="en-GB" altLang="en-US" sz="1400" b="1" dirty="0">
                <a:solidFill>
                  <a:schemeClr val="tx1"/>
                </a:solidFill>
                <a:latin typeface="Arial" panose="020B0604020202020204" pitchFamily="34" charset="0"/>
              </a:rPr>
              <a:t>  Fear and terror</a:t>
            </a:r>
          </a:p>
          <a:p>
            <a:pPr eaLnBrk="0" hangingPunct="0">
              <a:buFont typeface="Wingdings" panose="05000000000000000000" pitchFamily="2" charset="2"/>
              <a:buChar char="Ü"/>
            </a:pPr>
            <a:endParaRPr lang="en-GB" altLang="en-US" sz="1400" b="1" dirty="0">
              <a:solidFill>
                <a:schemeClr val="tx1"/>
              </a:solidFill>
              <a:latin typeface="Arial" panose="020B0604020202020204" pitchFamily="34" charset="0"/>
            </a:endParaRPr>
          </a:p>
          <a:p>
            <a:pPr eaLnBrk="0" hangingPunct="0">
              <a:buFont typeface="Wingdings" panose="05000000000000000000" pitchFamily="2" charset="2"/>
              <a:buChar char="Ü"/>
            </a:pPr>
            <a:r>
              <a:rPr lang="en-GB" altLang="en-US" sz="1400" b="1" dirty="0">
                <a:solidFill>
                  <a:schemeClr val="tx1"/>
                </a:solidFill>
                <a:latin typeface="Arial" panose="020B0604020202020204" pitchFamily="34" charset="0"/>
              </a:rPr>
              <a:t>  Class and Colour discrimination</a:t>
            </a:r>
          </a:p>
          <a:p>
            <a:pPr eaLnBrk="0" hangingPunct="0"/>
            <a:r>
              <a:rPr lang="en-GB" altLang="en-US" sz="1400" b="1" dirty="0">
                <a:solidFill>
                  <a:schemeClr val="tx1"/>
                </a:solidFill>
                <a:latin typeface="Arial" panose="020B0604020202020204" pitchFamily="34" charset="0"/>
              </a:rPr>
              <a:t> </a:t>
            </a:r>
          </a:p>
        </p:txBody>
      </p:sp>
      <p:sp>
        <p:nvSpPr>
          <p:cNvPr id="377861" name="Rectangle 5"/>
          <p:cNvSpPr>
            <a:spLocks noChangeArrowheads="1"/>
          </p:cNvSpPr>
          <p:nvPr/>
        </p:nvSpPr>
        <p:spPr bwMode="auto">
          <a:xfrm>
            <a:off x="4387850" y="2340841"/>
            <a:ext cx="4432300" cy="4364758"/>
          </a:xfrm>
          <a:prstGeom prst="rect">
            <a:avLst/>
          </a:prstGeom>
          <a:solidFill>
            <a:srgbClr val="FFFF00">
              <a:alpha val="37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866" name="Title"/>
          <p:cNvSpPr txBox="1">
            <a:spLocks noChangeArrowheads="1"/>
          </p:cNvSpPr>
          <p:nvPr/>
        </p:nvSpPr>
        <p:spPr bwMode="auto">
          <a:xfrm>
            <a:off x="5124450" y="2485304"/>
            <a:ext cx="36464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2400" b="1" dirty="0">
                <a:solidFill>
                  <a:srgbClr val="FF0000"/>
                </a:solidFill>
                <a:latin typeface="Arial" panose="020B0604020202020204" pitchFamily="34" charset="0"/>
              </a:rPr>
              <a:t>Times After Muhammad</a:t>
            </a:r>
          </a:p>
        </p:txBody>
      </p:sp>
      <p:sp>
        <p:nvSpPr>
          <p:cNvPr id="377881" name="Text Box 25"/>
          <p:cNvSpPr txBox="1">
            <a:spLocks noChangeArrowheads="1"/>
          </p:cNvSpPr>
          <p:nvPr/>
        </p:nvSpPr>
        <p:spPr bwMode="auto">
          <a:xfrm>
            <a:off x="4914900" y="2988106"/>
            <a:ext cx="3619500" cy="36686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45720" rIns="45720">
            <a:spAutoFit/>
          </a:bodyPr>
          <a:lstStyle/>
          <a:p>
            <a:pPr eaLnBrk="0" hangingPunct="0">
              <a:buFont typeface="Wingdings" panose="05000000000000000000" pitchFamily="2" charset="2"/>
              <a:buChar char="Ü"/>
            </a:pPr>
            <a:r>
              <a:rPr lang="en-GB" altLang="en-US" sz="1400" b="1" dirty="0">
                <a:solidFill>
                  <a:schemeClr val="bg2"/>
                </a:solidFill>
                <a:latin typeface="Arial" panose="020B0604020202020204" pitchFamily="34" charset="0"/>
              </a:rPr>
              <a:t>  True Concept of God- Restored</a:t>
            </a:r>
          </a:p>
          <a:p>
            <a:pPr eaLnBrk="0" hangingPunct="0">
              <a:buFont typeface="Wingdings" panose="05000000000000000000" pitchFamily="2" charset="2"/>
              <a:buChar char="Ü"/>
            </a:pPr>
            <a:endParaRPr lang="en-GB" altLang="en-US" sz="1400" b="1" dirty="0">
              <a:solidFill>
                <a:schemeClr val="bg2"/>
              </a:solidFill>
              <a:latin typeface="Arial" panose="020B0604020202020204" pitchFamily="34" charset="0"/>
            </a:endParaRPr>
          </a:p>
          <a:p>
            <a:pPr eaLnBrk="0" hangingPunct="0">
              <a:buFont typeface="Wingdings" panose="05000000000000000000" pitchFamily="2" charset="2"/>
              <a:buChar char="Ü"/>
            </a:pPr>
            <a:r>
              <a:rPr lang="en-GB" altLang="en-US" sz="1400" b="1" dirty="0">
                <a:solidFill>
                  <a:schemeClr val="bg2"/>
                </a:solidFill>
                <a:latin typeface="Arial" panose="020B0604020202020204" pitchFamily="34" charset="0"/>
              </a:rPr>
              <a:t>  Knowledge &amp; Light</a:t>
            </a:r>
          </a:p>
          <a:p>
            <a:pPr eaLnBrk="0" hangingPunct="0">
              <a:buFont typeface="Wingdings" panose="05000000000000000000" pitchFamily="2" charset="2"/>
              <a:buNone/>
            </a:pPr>
            <a:r>
              <a:rPr lang="en-GB" altLang="en-US" sz="1400" b="1" dirty="0">
                <a:solidFill>
                  <a:schemeClr val="bg2"/>
                </a:solidFill>
                <a:latin typeface="Arial" panose="020B0604020202020204" pitchFamily="34" charset="0"/>
              </a:rPr>
              <a:t> </a:t>
            </a:r>
          </a:p>
          <a:p>
            <a:pPr eaLnBrk="0" hangingPunct="0">
              <a:buFont typeface="Wingdings" panose="05000000000000000000" pitchFamily="2" charset="2"/>
              <a:buChar char="Ü"/>
            </a:pPr>
            <a:r>
              <a:rPr lang="en-GB" altLang="en-US" sz="1400" b="1" dirty="0">
                <a:solidFill>
                  <a:schemeClr val="bg2"/>
                </a:solidFill>
                <a:latin typeface="Arial" panose="020B0604020202020204" pitchFamily="34" charset="0"/>
              </a:rPr>
              <a:t>  Kindness &amp; mercy</a:t>
            </a:r>
          </a:p>
          <a:p>
            <a:pPr eaLnBrk="0" hangingPunct="0">
              <a:buFont typeface="Wingdings" panose="05000000000000000000" pitchFamily="2" charset="2"/>
              <a:buChar char="Ü"/>
            </a:pPr>
            <a:endParaRPr lang="en-GB" altLang="en-US" sz="1400" b="1" dirty="0">
              <a:solidFill>
                <a:schemeClr val="bg2"/>
              </a:solidFill>
              <a:latin typeface="Arial" panose="020B0604020202020204" pitchFamily="34" charset="0"/>
            </a:endParaRPr>
          </a:p>
          <a:p>
            <a:pPr eaLnBrk="0" hangingPunct="0">
              <a:buFont typeface="Wingdings" panose="05000000000000000000" pitchFamily="2" charset="2"/>
              <a:buChar char="Ü"/>
            </a:pPr>
            <a:r>
              <a:rPr lang="en-GB" altLang="en-US" sz="1400" b="1" dirty="0">
                <a:solidFill>
                  <a:schemeClr val="bg2"/>
                </a:solidFill>
                <a:latin typeface="Arial" panose="020B0604020202020204" pitchFamily="34" charset="0"/>
              </a:rPr>
              <a:t>  Women’s status and rights</a:t>
            </a:r>
          </a:p>
          <a:p>
            <a:pPr eaLnBrk="0" hangingPunct="0">
              <a:buFont typeface="Wingdings" panose="05000000000000000000" pitchFamily="2" charset="2"/>
              <a:buChar char="Ü"/>
            </a:pPr>
            <a:endParaRPr lang="en-GB" altLang="en-US" sz="1400" b="1" dirty="0">
              <a:solidFill>
                <a:schemeClr val="bg2"/>
              </a:solidFill>
              <a:latin typeface="Arial" panose="020B0604020202020204" pitchFamily="34" charset="0"/>
            </a:endParaRPr>
          </a:p>
          <a:p>
            <a:pPr eaLnBrk="0" hangingPunct="0">
              <a:buFont typeface="Wingdings" panose="05000000000000000000" pitchFamily="2" charset="2"/>
              <a:buChar char="Ü"/>
            </a:pPr>
            <a:r>
              <a:rPr lang="en-GB" altLang="en-US" sz="1400" b="1" dirty="0">
                <a:solidFill>
                  <a:schemeClr val="bg2"/>
                </a:solidFill>
                <a:latin typeface="Arial" panose="020B0604020202020204" pitchFamily="34" charset="0"/>
              </a:rPr>
              <a:t>  Justice and fairness</a:t>
            </a:r>
          </a:p>
          <a:p>
            <a:pPr eaLnBrk="0" hangingPunct="0">
              <a:buFont typeface="Wingdings" panose="05000000000000000000" pitchFamily="2" charset="2"/>
              <a:buChar char="Ü"/>
            </a:pPr>
            <a:endParaRPr lang="en-GB" altLang="en-US" sz="1400" b="1" dirty="0">
              <a:solidFill>
                <a:schemeClr val="bg2"/>
              </a:solidFill>
              <a:latin typeface="Arial" panose="020B0604020202020204" pitchFamily="34" charset="0"/>
            </a:endParaRPr>
          </a:p>
          <a:p>
            <a:pPr eaLnBrk="0" hangingPunct="0">
              <a:buFont typeface="Wingdings" panose="05000000000000000000" pitchFamily="2" charset="2"/>
              <a:buChar char="Ü"/>
            </a:pPr>
            <a:r>
              <a:rPr lang="en-GB" altLang="en-US" sz="1400" b="1" dirty="0">
                <a:solidFill>
                  <a:schemeClr val="bg2"/>
                </a:solidFill>
                <a:latin typeface="Arial" panose="020B0604020202020204" pitchFamily="34" charset="0"/>
              </a:rPr>
              <a:t>  Peace and security</a:t>
            </a:r>
          </a:p>
          <a:p>
            <a:pPr eaLnBrk="0" hangingPunct="0">
              <a:buFont typeface="Wingdings" panose="05000000000000000000" pitchFamily="2" charset="2"/>
              <a:buChar char="Ü"/>
            </a:pPr>
            <a:endParaRPr lang="en-GB" altLang="en-US" sz="1400" b="1" dirty="0">
              <a:solidFill>
                <a:schemeClr val="bg2"/>
              </a:solidFill>
              <a:latin typeface="Arial" panose="020B0604020202020204" pitchFamily="34" charset="0"/>
            </a:endParaRPr>
          </a:p>
          <a:p>
            <a:pPr eaLnBrk="0" hangingPunct="0">
              <a:buFont typeface="Wingdings" panose="05000000000000000000" pitchFamily="2" charset="2"/>
              <a:buChar char="Ü"/>
            </a:pPr>
            <a:r>
              <a:rPr lang="en-GB" altLang="en-US" sz="1400" b="1" dirty="0">
                <a:solidFill>
                  <a:schemeClr val="bg2"/>
                </a:solidFill>
                <a:latin typeface="Arial" panose="020B0604020202020204" pitchFamily="34" charset="0"/>
              </a:rPr>
              <a:t>  Love and Brotherhood</a:t>
            </a:r>
          </a:p>
          <a:p>
            <a:pPr eaLnBrk="0" hangingPunct="0"/>
            <a:r>
              <a:rPr lang="en-GB" altLang="en-US" sz="1400" b="1" dirty="0">
                <a:solidFill>
                  <a:schemeClr val="bg2"/>
                </a:solidFill>
                <a:latin typeface="Arial" panose="020B0604020202020204" pitchFamily="34" charset="0"/>
              </a:rPr>
              <a:t> </a:t>
            </a:r>
          </a:p>
        </p:txBody>
      </p:sp>
    </p:spTree>
    <p:extLst>
      <p:ext uri="{BB962C8B-B14F-4D97-AF65-F5344CB8AC3E}">
        <p14:creationId xmlns:p14="http://schemas.microsoft.com/office/powerpoint/2010/main" val="1540461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7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6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r>
              <a:rPr lang="en-US" altLang="en-US" dirty="0">
                <a:solidFill>
                  <a:schemeClr val="bg2"/>
                </a:solidFill>
              </a:rPr>
              <a:t>Look around…Where are we today?</a:t>
            </a:r>
          </a:p>
        </p:txBody>
      </p:sp>
      <p:sp>
        <p:nvSpPr>
          <p:cNvPr id="378886" name="Rectangle 6"/>
          <p:cNvSpPr>
            <a:spLocks noGrp="1" noChangeArrowheads="1"/>
          </p:cNvSpPr>
          <p:nvPr>
            <p:ph idx="1"/>
          </p:nvPr>
        </p:nvSpPr>
        <p:spPr>
          <a:xfrm>
            <a:off x="1219200" y="2438400"/>
            <a:ext cx="6851650" cy="3581400"/>
          </a:xfrm>
          <a:noFill/>
          <a:ln/>
        </p:spPr>
        <p:txBody>
          <a:bodyPr/>
          <a:lstStyle/>
          <a:p>
            <a:pPr>
              <a:buFont typeface="Wingdings" panose="05000000000000000000" pitchFamily="2" charset="2"/>
              <a:buChar char="Ü"/>
            </a:pPr>
            <a:r>
              <a:rPr lang="en-US" altLang="en-US" sz="1800" b="1" dirty="0">
                <a:solidFill>
                  <a:schemeClr val="tx1"/>
                </a:solidFill>
              </a:rPr>
              <a:t>God &amp; religion- forgotten</a:t>
            </a:r>
          </a:p>
          <a:p>
            <a:pPr>
              <a:buFont typeface="Wingdings" panose="05000000000000000000" pitchFamily="2" charset="2"/>
              <a:buChar char="Ü"/>
            </a:pPr>
            <a:r>
              <a:rPr lang="en-US" altLang="en-US" sz="1800" b="1" dirty="0">
                <a:solidFill>
                  <a:schemeClr val="tx1"/>
                </a:solidFill>
              </a:rPr>
              <a:t>Idol and human worship</a:t>
            </a:r>
          </a:p>
          <a:p>
            <a:pPr>
              <a:buFont typeface="Wingdings" panose="05000000000000000000" pitchFamily="2" charset="2"/>
              <a:buChar char="Ü"/>
            </a:pPr>
            <a:r>
              <a:rPr lang="en-US" altLang="en-US" sz="1800" b="1" dirty="0">
                <a:solidFill>
                  <a:schemeClr val="tx1"/>
                </a:solidFill>
              </a:rPr>
              <a:t>Wars, conflicts and killing</a:t>
            </a:r>
          </a:p>
          <a:p>
            <a:pPr>
              <a:buFont typeface="Wingdings" panose="05000000000000000000" pitchFamily="2" charset="2"/>
              <a:buChar char="Ü"/>
            </a:pPr>
            <a:r>
              <a:rPr lang="en-US" altLang="en-US" sz="1800" b="1" dirty="0">
                <a:solidFill>
                  <a:schemeClr val="tx1"/>
                </a:solidFill>
              </a:rPr>
              <a:t>Terror and fear</a:t>
            </a:r>
          </a:p>
          <a:p>
            <a:pPr>
              <a:buFont typeface="Wingdings" panose="05000000000000000000" pitchFamily="2" charset="2"/>
              <a:buChar char="Ü"/>
            </a:pPr>
            <a:r>
              <a:rPr lang="en-US" altLang="en-US" sz="1800" b="1" dirty="0">
                <a:solidFill>
                  <a:schemeClr val="tx1"/>
                </a:solidFill>
              </a:rPr>
              <a:t>Interest dealings, corruption and exploitation</a:t>
            </a:r>
          </a:p>
          <a:p>
            <a:pPr>
              <a:buFont typeface="Wingdings" panose="05000000000000000000" pitchFamily="2" charset="2"/>
              <a:buChar char="Ü"/>
            </a:pPr>
            <a:r>
              <a:rPr lang="en-US" altLang="en-US" sz="1800" b="1" dirty="0">
                <a:solidFill>
                  <a:schemeClr val="tx1"/>
                </a:solidFill>
              </a:rPr>
              <a:t>Injustice, oppression and no human rights</a:t>
            </a:r>
          </a:p>
          <a:p>
            <a:pPr>
              <a:buFont typeface="Wingdings" panose="05000000000000000000" pitchFamily="2" charset="2"/>
              <a:buChar char="Ü"/>
            </a:pPr>
            <a:r>
              <a:rPr lang="en-US" altLang="en-US" sz="1800" b="1" dirty="0">
                <a:solidFill>
                  <a:schemeClr val="tx1"/>
                </a:solidFill>
              </a:rPr>
              <a:t>Marginalization of poor and have-nots</a:t>
            </a:r>
          </a:p>
          <a:p>
            <a:pPr>
              <a:buFont typeface="Wingdings" panose="05000000000000000000" pitchFamily="2" charset="2"/>
              <a:buChar char="Ü"/>
            </a:pPr>
            <a:r>
              <a:rPr lang="en-US" altLang="en-US" sz="1800" b="1" dirty="0">
                <a:solidFill>
                  <a:schemeClr val="tx1"/>
                </a:solidFill>
              </a:rPr>
              <a:t>Persecution of women and the weak</a:t>
            </a:r>
          </a:p>
          <a:p>
            <a:pPr>
              <a:buFont typeface="Wingdings" panose="05000000000000000000" pitchFamily="2" charset="2"/>
              <a:buChar char="Ü"/>
            </a:pPr>
            <a:r>
              <a:rPr lang="en-US" altLang="en-US" sz="1800" b="1" dirty="0">
                <a:solidFill>
                  <a:schemeClr val="tx1"/>
                </a:solidFill>
              </a:rPr>
              <a:t>Nudity and obscenity</a:t>
            </a:r>
          </a:p>
          <a:p>
            <a:pPr>
              <a:buFont typeface="Wingdings" panose="05000000000000000000" pitchFamily="2" charset="2"/>
              <a:buChar char="Ü"/>
            </a:pPr>
            <a:r>
              <a:rPr lang="en-US" altLang="en-US" sz="1800" b="1" dirty="0">
                <a:solidFill>
                  <a:schemeClr val="tx1"/>
                </a:solidFill>
              </a:rPr>
              <a:t>Confusion and </a:t>
            </a:r>
            <a:r>
              <a:rPr lang="en-US" altLang="en-US" sz="1800" b="1" dirty="0" smtClean="0">
                <a:solidFill>
                  <a:schemeClr val="tx1"/>
                </a:solidFill>
              </a:rPr>
              <a:t>restlessness</a:t>
            </a:r>
            <a:endParaRPr lang="en-US" altLang="en-US" sz="1800" dirty="0"/>
          </a:p>
          <a:p>
            <a:endParaRPr lang="en-US" altLang="en-US" sz="1800" b="1" dirty="0"/>
          </a:p>
          <a:p>
            <a:endParaRPr lang="en-US" altLang="en-US" sz="3600" b="1" dirty="0"/>
          </a:p>
          <a:p>
            <a:endParaRPr lang="en-US" altLang="en-US" b="1" dirty="0"/>
          </a:p>
        </p:txBody>
      </p:sp>
    </p:spTree>
    <p:extLst>
      <p:ext uri="{BB962C8B-B14F-4D97-AF65-F5344CB8AC3E}">
        <p14:creationId xmlns:p14="http://schemas.microsoft.com/office/powerpoint/2010/main" val="2212824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r>
              <a:rPr lang="en-US" altLang="en-US">
                <a:solidFill>
                  <a:schemeClr val="bg2"/>
                </a:solidFill>
              </a:rPr>
              <a:t>Muhammad- An Introduction</a:t>
            </a:r>
          </a:p>
        </p:txBody>
      </p:sp>
      <p:sp>
        <p:nvSpPr>
          <p:cNvPr id="379907" name="Rectangle 3"/>
          <p:cNvSpPr>
            <a:spLocks noGrp="1" noChangeArrowheads="1"/>
          </p:cNvSpPr>
          <p:nvPr>
            <p:ph idx="1"/>
          </p:nvPr>
        </p:nvSpPr>
        <p:spPr>
          <a:xfrm>
            <a:off x="1066801" y="2329655"/>
            <a:ext cx="7620000" cy="1585119"/>
          </a:xfrm>
          <a:solidFill>
            <a:srgbClr val="33CC33"/>
          </a:solidFill>
        </p:spPr>
        <p:txBody>
          <a:bodyPr/>
          <a:lstStyle/>
          <a:p>
            <a:pPr>
              <a:lnSpc>
                <a:spcPct val="90000"/>
              </a:lnSpc>
              <a:spcBef>
                <a:spcPct val="20000"/>
              </a:spcBef>
              <a:spcAft>
                <a:spcPct val="20000"/>
              </a:spcAft>
              <a:buFont typeface="Wingdings" panose="05000000000000000000" pitchFamily="2" charset="2"/>
              <a:buChar char="Ü"/>
            </a:pPr>
            <a:r>
              <a:rPr lang="en-US" altLang="en-US" sz="1600" b="1" dirty="0">
                <a:solidFill>
                  <a:schemeClr val="bg1"/>
                </a:solidFill>
              </a:rPr>
              <a:t>Born at Makkah (Saudi Arabia) in 570 AD</a:t>
            </a:r>
          </a:p>
          <a:p>
            <a:pPr>
              <a:lnSpc>
                <a:spcPct val="90000"/>
              </a:lnSpc>
              <a:spcBef>
                <a:spcPct val="20000"/>
              </a:spcBef>
              <a:spcAft>
                <a:spcPct val="20000"/>
              </a:spcAft>
              <a:buFont typeface="Wingdings" panose="05000000000000000000" pitchFamily="2" charset="2"/>
              <a:buChar char="Ü"/>
            </a:pPr>
            <a:r>
              <a:rPr lang="en-US" altLang="en-US" sz="1600" b="1" dirty="0">
                <a:solidFill>
                  <a:schemeClr val="bg1"/>
                </a:solidFill>
              </a:rPr>
              <a:t>Trader in his twenties</a:t>
            </a:r>
          </a:p>
          <a:p>
            <a:pPr>
              <a:lnSpc>
                <a:spcPct val="90000"/>
              </a:lnSpc>
              <a:spcBef>
                <a:spcPct val="20000"/>
              </a:spcBef>
              <a:spcAft>
                <a:spcPct val="20000"/>
              </a:spcAft>
              <a:buFont typeface="Wingdings" panose="05000000000000000000" pitchFamily="2" charset="2"/>
              <a:buChar char="Ü"/>
            </a:pPr>
            <a:r>
              <a:rPr lang="en-US" altLang="en-US" sz="1600" b="1" dirty="0">
                <a:solidFill>
                  <a:schemeClr val="bg1"/>
                </a:solidFill>
              </a:rPr>
              <a:t>Recognized as ‘Trustworthy’ among his people</a:t>
            </a:r>
          </a:p>
          <a:p>
            <a:pPr>
              <a:lnSpc>
                <a:spcPct val="90000"/>
              </a:lnSpc>
              <a:spcBef>
                <a:spcPct val="20000"/>
              </a:spcBef>
              <a:spcAft>
                <a:spcPct val="20000"/>
              </a:spcAft>
              <a:buFont typeface="Wingdings" panose="05000000000000000000" pitchFamily="2" charset="2"/>
              <a:buChar char="Ü"/>
            </a:pPr>
            <a:r>
              <a:rPr lang="en-US" altLang="en-US" sz="1600" b="1" dirty="0">
                <a:solidFill>
                  <a:schemeClr val="bg1"/>
                </a:solidFill>
              </a:rPr>
              <a:t>First marriage at the age of 25 to Khadija, a widow aged 40 years</a:t>
            </a:r>
          </a:p>
          <a:p>
            <a:pPr>
              <a:lnSpc>
                <a:spcPct val="90000"/>
              </a:lnSpc>
              <a:spcBef>
                <a:spcPct val="20000"/>
              </a:spcBef>
              <a:spcAft>
                <a:spcPct val="20000"/>
              </a:spcAft>
              <a:buFont typeface="Wingdings" panose="05000000000000000000" pitchFamily="2" charset="2"/>
              <a:buChar char="Ü"/>
            </a:pPr>
            <a:r>
              <a:rPr lang="en-US" altLang="en-US" sz="1600" b="1" dirty="0">
                <a:solidFill>
                  <a:schemeClr val="bg1"/>
                </a:solidFill>
              </a:rPr>
              <a:t>Personal Appearance…</a:t>
            </a:r>
          </a:p>
          <a:p>
            <a:pPr>
              <a:lnSpc>
                <a:spcPct val="90000"/>
              </a:lnSpc>
              <a:spcBef>
                <a:spcPct val="20000"/>
              </a:spcBef>
              <a:spcAft>
                <a:spcPct val="20000"/>
              </a:spcAft>
              <a:buFont typeface="Wingdings" panose="05000000000000000000" pitchFamily="2" charset="2"/>
              <a:buNone/>
            </a:pPr>
            <a:endParaRPr lang="en-US" altLang="en-US" sz="1600" dirty="0">
              <a:solidFill>
                <a:schemeClr val="bg1"/>
              </a:solidFill>
            </a:endParaRPr>
          </a:p>
          <a:p>
            <a:pPr>
              <a:lnSpc>
                <a:spcPct val="90000"/>
              </a:lnSpc>
              <a:spcBef>
                <a:spcPct val="20000"/>
              </a:spcBef>
              <a:spcAft>
                <a:spcPct val="20000"/>
              </a:spcAft>
              <a:buFont typeface="Wingdings" panose="05000000000000000000" pitchFamily="2" charset="2"/>
              <a:buNone/>
            </a:pPr>
            <a:r>
              <a:rPr lang="en-US" altLang="en-US" sz="1200" dirty="0">
                <a:solidFill>
                  <a:schemeClr val="bg1"/>
                </a:solidFill>
              </a:rPr>
              <a:t> </a:t>
            </a:r>
            <a:endParaRPr lang="en-US" altLang="en-US" sz="1200" b="1" dirty="0">
              <a:solidFill>
                <a:schemeClr val="bg1"/>
              </a:solidFill>
            </a:endParaRPr>
          </a:p>
        </p:txBody>
      </p:sp>
      <p:grpSp>
        <p:nvGrpSpPr>
          <p:cNvPr id="379919" name="Group 15"/>
          <p:cNvGrpSpPr>
            <a:grpSpLocks/>
          </p:cNvGrpSpPr>
          <p:nvPr/>
        </p:nvGrpSpPr>
        <p:grpSpPr bwMode="auto">
          <a:xfrm>
            <a:off x="1143000" y="3933825"/>
            <a:ext cx="2736850" cy="935037"/>
            <a:chOff x="431" y="2251"/>
            <a:chExt cx="1724" cy="589"/>
          </a:xfrm>
        </p:grpSpPr>
        <p:sp>
          <p:nvSpPr>
            <p:cNvPr id="379911" name="Text Box 7"/>
            <p:cNvSpPr txBox="1">
              <a:spLocks noChangeArrowheads="1"/>
            </p:cNvSpPr>
            <p:nvPr/>
          </p:nvSpPr>
          <p:spPr bwMode="auto">
            <a:xfrm>
              <a:off x="431" y="2251"/>
              <a:ext cx="1724" cy="57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45720" rIns="45720">
              <a:spAutoFit/>
            </a:bodyPr>
            <a:lstStyle/>
            <a:p>
              <a:pPr algn="ctr" eaLnBrk="0" hangingPunct="0"/>
              <a:r>
                <a:rPr lang="en-GB" altLang="en-US" sz="1800" b="1">
                  <a:solidFill>
                    <a:schemeClr val="accent2"/>
                  </a:solidFill>
                  <a:latin typeface="Arial" panose="020B0604020202020204" pitchFamily="34" charset="0"/>
                </a:rPr>
                <a:t>“ Handsome </a:t>
              </a:r>
              <a:r>
                <a:rPr lang="en-US" altLang="en-US" sz="1800" b="1">
                  <a:solidFill>
                    <a:schemeClr val="accent2"/>
                  </a:solidFill>
                  <a:latin typeface="Arial" panose="020B0604020202020204" pitchFamily="34" charset="0"/>
                </a:rPr>
                <a:t>features, bright face, likeable temperament”</a:t>
              </a:r>
              <a:r>
                <a:rPr lang="en-GB" altLang="en-US" sz="1800" b="1">
                  <a:solidFill>
                    <a:schemeClr val="accent2"/>
                  </a:solidFill>
                  <a:latin typeface="Arial" panose="020B0604020202020204" pitchFamily="34" charset="0"/>
                </a:rPr>
                <a:t> </a:t>
              </a:r>
            </a:p>
          </p:txBody>
        </p:sp>
        <p:sp>
          <p:nvSpPr>
            <p:cNvPr id="379915" name="Line 11"/>
            <p:cNvSpPr>
              <a:spLocks noChangeShapeType="1"/>
            </p:cNvSpPr>
            <p:nvPr/>
          </p:nvSpPr>
          <p:spPr bwMode="auto">
            <a:xfrm>
              <a:off x="521" y="2296"/>
              <a:ext cx="0" cy="544"/>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9920" name="Group 16"/>
          <p:cNvGrpSpPr>
            <a:grpSpLocks/>
          </p:cNvGrpSpPr>
          <p:nvPr/>
        </p:nvGrpSpPr>
        <p:grpSpPr bwMode="auto">
          <a:xfrm>
            <a:off x="5246687" y="3860800"/>
            <a:ext cx="2736850" cy="1190625"/>
            <a:chOff x="3016" y="2205"/>
            <a:chExt cx="1724" cy="750"/>
          </a:xfrm>
        </p:grpSpPr>
        <p:sp>
          <p:nvSpPr>
            <p:cNvPr id="379912" name="Text Box 8"/>
            <p:cNvSpPr txBox="1">
              <a:spLocks noChangeArrowheads="1"/>
            </p:cNvSpPr>
            <p:nvPr/>
          </p:nvSpPr>
          <p:spPr bwMode="auto">
            <a:xfrm>
              <a:off x="3016" y="2205"/>
              <a:ext cx="1724" cy="750"/>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45720" rIns="45720">
              <a:spAutoFit/>
            </a:bodyPr>
            <a:lstStyle/>
            <a:p>
              <a:pPr algn="ctr" eaLnBrk="0" hangingPunct="0"/>
              <a:r>
                <a:rPr lang="en-GB" altLang="en-US" sz="1800" b="1">
                  <a:solidFill>
                    <a:srgbClr val="990000"/>
                  </a:solidFill>
                  <a:latin typeface="Arial" panose="020B0604020202020204" pitchFamily="34" charset="0"/>
                </a:rPr>
                <a:t>“</a:t>
              </a:r>
              <a:r>
                <a:rPr lang="en-US" altLang="en-US" sz="1800" b="1">
                  <a:solidFill>
                    <a:srgbClr val="990000"/>
                  </a:solidFill>
                  <a:latin typeface="Arial" panose="020B0604020202020204" pitchFamily="34" charset="0"/>
                </a:rPr>
                <a:t>graceful, handsome, eyes black and large, hair long and thick, voice clear …”</a:t>
              </a:r>
              <a:r>
                <a:rPr lang="en-GB" altLang="en-US" sz="1800" b="1">
                  <a:solidFill>
                    <a:srgbClr val="990000"/>
                  </a:solidFill>
                  <a:latin typeface="Arial" panose="020B0604020202020204" pitchFamily="34" charset="0"/>
                </a:rPr>
                <a:t> </a:t>
              </a:r>
            </a:p>
          </p:txBody>
        </p:sp>
        <p:sp>
          <p:nvSpPr>
            <p:cNvPr id="379916" name="Line 12"/>
            <p:cNvSpPr>
              <a:spLocks noChangeShapeType="1"/>
            </p:cNvSpPr>
            <p:nvPr/>
          </p:nvSpPr>
          <p:spPr bwMode="auto">
            <a:xfrm>
              <a:off x="3061" y="2251"/>
              <a:ext cx="0" cy="680"/>
            </a:xfrm>
            <a:prstGeom prst="line">
              <a:avLst/>
            </a:prstGeom>
            <a:noFill/>
            <a:ln w="76200">
              <a:solidFill>
                <a:srgbClr val="0066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9921" name="Group 17"/>
          <p:cNvGrpSpPr>
            <a:grpSpLocks/>
          </p:cNvGrpSpPr>
          <p:nvPr/>
        </p:nvGrpSpPr>
        <p:grpSpPr bwMode="auto">
          <a:xfrm>
            <a:off x="5246687" y="5445125"/>
            <a:ext cx="2736850" cy="863600"/>
            <a:chOff x="2789" y="3203"/>
            <a:chExt cx="1724" cy="544"/>
          </a:xfrm>
        </p:grpSpPr>
        <p:sp>
          <p:nvSpPr>
            <p:cNvPr id="379914" name="Text Box 10"/>
            <p:cNvSpPr txBox="1">
              <a:spLocks noChangeArrowheads="1"/>
            </p:cNvSpPr>
            <p:nvPr/>
          </p:nvSpPr>
          <p:spPr bwMode="auto">
            <a:xfrm>
              <a:off x="2789" y="3249"/>
              <a:ext cx="1724" cy="40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45720" rIns="45720">
              <a:spAutoFit/>
            </a:bodyPr>
            <a:lstStyle/>
            <a:p>
              <a:pPr algn="ctr" eaLnBrk="0" hangingPunct="0"/>
              <a:r>
                <a:rPr lang="en-GB" altLang="en-US" sz="1800" b="1">
                  <a:solidFill>
                    <a:srgbClr val="333300"/>
                  </a:solidFill>
                  <a:latin typeface="Arial" panose="020B0604020202020204" pitchFamily="34" charset="0"/>
                </a:rPr>
                <a:t>“</a:t>
              </a:r>
              <a:r>
                <a:rPr lang="en-US" altLang="en-US" sz="1800" b="1">
                  <a:solidFill>
                    <a:srgbClr val="333300"/>
                  </a:solidFill>
                  <a:latin typeface="Arial" panose="020B0604020202020204" pitchFamily="34" charset="0"/>
                </a:rPr>
                <a:t>… charming to look at and well-built …”</a:t>
              </a:r>
              <a:endParaRPr lang="en-GB" altLang="en-US" sz="1800" b="1">
                <a:solidFill>
                  <a:srgbClr val="333300"/>
                </a:solidFill>
                <a:latin typeface="Arial" panose="020B0604020202020204" pitchFamily="34" charset="0"/>
              </a:endParaRPr>
            </a:p>
          </p:txBody>
        </p:sp>
        <p:sp>
          <p:nvSpPr>
            <p:cNvPr id="379917" name="Line 13"/>
            <p:cNvSpPr>
              <a:spLocks noChangeShapeType="1"/>
            </p:cNvSpPr>
            <p:nvPr/>
          </p:nvSpPr>
          <p:spPr bwMode="auto">
            <a:xfrm>
              <a:off x="2789" y="3203"/>
              <a:ext cx="0" cy="544"/>
            </a:xfrm>
            <a:prstGeom prst="line">
              <a:avLst/>
            </a:prstGeom>
            <a:noFill/>
            <a:ln w="762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9922" name="Group 18"/>
          <p:cNvGrpSpPr>
            <a:grpSpLocks/>
          </p:cNvGrpSpPr>
          <p:nvPr/>
        </p:nvGrpSpPr>
        <p:grpSpPr bwMode="auto">
          <a:xfrm>
            <a:off x="1214437" y="5157787"/>
            <a:ext cx="2881313" cy="1465263"/>
            <a:chOff x="476" y="3022"/>
            <a:chExt cx="1815" cy="923"/>
          </a:xfrm>
        </p:grpSpPr>
        <p:sp>
          <p:nvSpPr>
            <p:cNvPr id="379913" name="Text Box 9"/>
            <p:cNvSpPr txBox="1">
              <a:spLocks noChangeArrowheads="1"/>
            </p:cNvSpPr>
            <p:nvPr/>
          </p:nvSpPr>
          <p:spPr bwMode="auto">
            <a:xfrm>
              <a:off x="567" y="3022"/>
              <a:ext cx="1724" cy="92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45720" rIns="45720">
              <a:spAutoFit/>
            </a:bodyPr>
            <a:lstStyle/>
            <a:p>
              <a:pPr algn="ctr" eaLnBrk="0" hangingPunct="0"/>
              <a:r>
                <a:rPr lang="en-GB" altLang="en-US" sz="1800" b="1" dirty="0">
                  <a:solidFill>
                    <a:srgbClr val="FF3300"/>
                  </a:solidFill>
                  <a:latin typeface="Arial" panose="020B0604020202020204" pitchFamily="34" charset="0"/>
                </a:rPr>
                <a:t>“</a:t>
              </a:r>
              <a:r>
                <a:rPr lang="en-US" altLang="en-US" sz="1800" b="1" dirty="0">
                  <a:solidFill>
                    <a:srgbClr val="FF3300"/>
                  </a:solidFill>
                  <a:latin typeface="Arial" panose="020B0604020202020204" pitchFamily="34" charset="0"/>
                </a:rPr>
                <a:t>… captivating at a distance and very sweet and most handsome from near, talk sweet and words clear…”</a:t>
              </a:r>
              <a:endParaRPr lang="en-GB" altLang="en-US" sz="1800" b="1" dirty="0">
                <a:solidFill>
                  <a:srgbClr val="FF3300"/>
                </a:solidFill>
                <a:latin typeface="Arial" panose="020B0604020202020204" pitchFamily="34" charset="0"/>
              </a:endParaRPr>
            </a:p>
          </p:txBody>
        </p:sp>
        <p:sp>
          <p:nvSpPr>
            <p:cNvPr id="379918" name="Line 14"/>
            <p:cNvSpPr>
              <a:spLocks noChangeShapeType="1"/>
            </p:cNvSpPr>
            <p:nvPr/>
          </p:nvSpPr>
          <p:spPr bwMode="auto">
            <a:xfrm>
              <a:off x="476" y="3067"/>
              <a:ext cx="0" cy="771"/>
            </a:xfrm>
            <a:prstGeom prst="line">
              <a:avLst/>
            </a:prstGeom>
            <a:noFill/>
            <a:ln w="762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4278135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79919"/>
                                        </p:tgtEl>
                                        <p:attrNameLst>
                                          <p:attrName>style.visibility</p:attrName>
                                        </p:attrNameLst>
                                      </p:cBhvr>
                                      <p:to>
                                        <p:strVal val="visible"/>
                                      </p:to>
                                    </p:set>
                                    <p:anim calcmode="lin" valueType="num">
                                      <p:cBhvr>
                                        <p:cTn id="7" dur="500" fill="hold"/>
                                        <p:tgtEl>
                                          <p:spTgt spid="379919"/>
                                        </p:tgtEl>
                                        <p:attrNameLst>
                                          <p:attrName>ppt_w</p:attrName>
                                        </p:attrNameLst>
                                      </p:cBhvr>
                                      <p:tavLst>
                                        <p:tav tm="0">
                                          <p:val>
                                            <p:fltVal val="0"/>
                                          </p:val>
                                        </p:tav>
                                        <p:tav tm="100000">
                                          <p:val>
                                            <p:strVal val="#ppt_w"/>
                                          </p:val>
                                        </p:tav>
                                      </p:tavLst>
                                    </p:anim>
                                    <p:anim calcmode="lin" valueType="num">
                                      <p:cBhvr>
                                        <p:cTn id="8" dur="500" fill="hold"/>
                                        <p:tgtEl>
                                          <p:spTgt spid="379919"/>
                                        </p:tgtEl>
                                        <p:attrNameLst>
                                          <p:attrName>ppt_h</p:attrName>
                                        </p:attrNameLst>
                                      </p:cBhvr>
                                      <p:tavLst>
                                        <p:tav tm="0">
                                          <p:val>
                                            <p:fltVal val="0"/>
                                          </p:val>
                                        </p:tav>
                                        <p:tav tm="100000">
                                          <p:val>
                                            <p:strVal val="#ppt_h"/>
                                          </p:val>
                                        </p:tav>
                                      </p:tavLst>
                                    </p:anim>
                                    <p:animEffect transition="in" filter="fade">
                                      <p:cBhvr>
                                        <p:cTn id="9" dur="500"/>
                                        <p:tgtEl>
                                          <p:spTgt spid="379919"/>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379920"/>
                                        </p:tgtEl>
                                        <p:attrNameLst>
                                          <p:attrName>style.visibility</p:attrName>
                                        </p:attrNameLst>
                                      </p:cBhvr>
                                      <p:to>
                                        <p:strVal val="visible"/>
                                      </p:to>
                                    </p:set>
                                    <p:anim calcmode="lin" valueType="num">
                                      <p:cBhvr>
                                        <p:cTn id="13" dur="500" fill="hold"/>
                                        <p:tgtEl>
                                          <p:spTgt spid="379920"/>
                                        </p:tgtEl>
                                        <p:attrNameLst>
                                          <p:attrName>ppt_w</p:attrName>
                                        </p:attrNameLst>
                                      </p:cBhvr>
                                      <p:tavLst>
                                        <p:tav tm="0">
                                          <p:val>
                                            <p:fltVal val="0"/>
                                          </p:val>
                                        </p:tav>
                                        <p:tav tm="100000">
                                          <p:val>
                                            <p:strVal val="#ppt_w"/>
                                          </p:val>
                                        </p:tav>
                                      </p:tavLst>
                                    </p:anim>
                                    <p:anim calcmode="lin" valueType="num">
                                      <p:cBhvr>
                                        <p:cTn id="14" dur="500" fill="hold"/>
                                        <p:tgtEl>
                                          <p:spTgt spid="379920"/>
                                        </p:tgtEl>
                                        <p:attrNameLst>
                                          <p:attrName>ppt_h</p:attrName>
                                        </p:attrNameLst>
                                      </p:cBhvr>
                                      <p:tavLst>
                                        <p:tav tm="0">
                                          <p:val>
                                            <p:fltVal val="0"/>
                                          </p:val>
                                        </p:tav>
                                        <p:tav tm="100000">
                                          <p:val>
                                            <p:strVal val="#ppt_h"/>
                                          </p:val>
                                        </p:tav>
                                      </p:tavLst>
                                    </p:anim>
                                    <p:animEffect transition="in" filter="fade">
                                      <p:cBhvr>
                                        <p:cTn id="15" dur="500"/>
                                        <p:tgtEl>
                                          <p:spTgt spid="379920"/>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379921"/>
                                        </p:tgtEl>
                                        <p:attrNameLst>
                                          <p:attrName>style.visibility</p:attrName>
                                        </p:attrNameLst>
                                      </p:cBhvr>
                                      <p:to>
                                        <p:strVal val="visible"/>
                                      </p:to>
                                    </p:set>
                                    <p:anim calcmode="lin" valueType="num">
                                      <p:cBhvr>
                                        <p:cTn id="19" dur="500" fill="hold"/>
                                        <p:tgtEl>
                                          <p:spTgt spid="379921"/>
                                        </p:tgtEl>
                                        <p:attrNameLst>
                                          <p:attrName>ppt_w</p:attrName>
                                        </p:attrNameLst>
                                      </p:cBhvr>
                                      <p:tavLst>
                                        <p:tav tm="0">
                                          <p:val>
                                            <p:fltVal val="0"/>
                                          </p:val>
                                        </p:tav>
                                        <p:tav tm="100000">
                                          <p:val>
                                            <p:strVal val="#ppt_w"/>
                                          </p:val>
                                        </p:tav>
                                      </p:tavLst>
                                    </p:anim>
                                    <p:anim calcmode="lin" valueType="num">
                                      <p:cBhvr>
                                        <p:cTn id="20" dur="500" fill="hold"/>
                                        <p:tgtEl>
                                          <p:spTgt spid="379921"/>
                                        </p:tgtEl>
                                        <p:attrNameLst>
                                          <p:attrName>ppt_h</p:attrName>
                                        </p:attrNameLst>
                                      </p:cBhvr>
                                      <p:tavLst>
                                        <p:tav tm="0">
                                          <p:val>
                                            <p:fltVal val="0"/>
                                          </p:val>
                                        </p:tav>
                                        <p:tav tm="100000">
                                          <p:val>
                                            <p:strVal val="#ppt_h"/>
                                          </p:val>
                                        </p:tav>
                                      </p:tavLst>
                                    </p:anim>
                                    <p:animEffect transition="in" filter="fade">
                                      <p:cBhvr>
                                        <p:cTn id="21" dur="500"/>
                                        <p:tgtEl>
                                          <p:spTgt spid="379921"/>
                                        </p:tgtEl>
                                      </p:cBhvr>
                                    </p:animEffect>
                                  </p:childTnLst>
                                </p:cTn>
                              </p:par>
                            </p:childTnLst>
                          </p:cTn>
                        </p:par>
                        <p:par>
                          <p:cTn id="22" fill="hold" nodeType="afterGroup">
                            <p:stCondLst>
                              <p:cond delay="1500"/>
                            </p:stCondLst>
                            <p:childTnLst>
                              <p:par>
                                <p:cTn id="23" presetID="53" presetClass="entr" presetSubtype="0" fill="hold" nodeType="afterEffect">
                                  <p:stCondLst>
                                    <p:cond delay="0"/>
                                  </p:stCondLst>
                                  <p:childTnLst>
                                    <p:set>
                                      <p:cBhvr>
                                        <p:cTn id="24" dur="1" fill="hold">
                                          <p:stCondLst>
                                            <p:cond delay="0"/>
                                          </p:stCondLst>
                                        </p:cTn>
                                        <p:tgtEl>
                                          <p:spTgt spid="379922"/>
                                        </p:tgtEl>
                                        <p:attrNameLst>
                                          <p:attrName>style.visibility</p:attrName>
                                        </p:attrNameLst>
                                      </p:cBhvr>
                                      <p:to>
                                        <p:strVal val="visible"/>
                                      </p:to>
                                    </p:set>
                                    <p:anim calcmode="lin" valueType="num">
                                      <p:cBhvr>
                                        <p:cTn id="25" dur="500" fill="hold"/>
                                        <p:tgtEl>
                                          <p:spTgt spid="379922"/>
                                        </p:tgtEl>
                                        <p:attrNameLst>
                                          <p:attrName>ppt_w</p:attrName>
                                        </p:attrNameLst>
                                      </p:cBhvr>
                                      <p:tavLst>
                                        <p:tav tm="0">
                                          <p:val>
                                            <p:fltVal val="0"/>
                                          </p:val>
                                        </p:tav>
                                        <p:tav tm="100000">
                                          <p:val>
                                            <p:strVal val="#ppt_w"/>
                                          </p:val>
                                        </p:tav>
                                      </p:tavLst>
                                    </p:anim>
                                    <p:anim calcmode="lin" valueType="num">
                                      <p:cBhvr>
                                        <p:cTn id="26" dur="500" fill="hold"/>
                                        <p:tgtEl>
                                          <p:spTgt spid="379922"/>
                                        </p:tgtEl>
                                        <p:attrNameLst>
                                          <p:attrName>ppt_h</p:attrName>
                                        </p:attrNameLst>
                                      </p:cBhvr>
                                      <p:tavLst>
                                        <p:tav tm="0">
                                          <p:val>
                                            <p:fltVal val="0"/>
                                          </p:val>
                                        </p:tav>
                                        <p:tav tm="100000">
                                          <p:val>
                                            <p:strVal val="#ppt_h"/>
                                          </p:val>
                                        </p:tav>
                                      </p:tavLst>
                                    </p:anim>
                                    <p:animEffect transition="in" filter="fade">
                                      <p:cBhvr>
                                        <p:cTn id="27" dur="500"/>
                                        <p:tgtEl>
                                          <p:spTgt spid="379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ubtitle 2"/>
          <p:cNvSpPr>
            <a:spLocks noGrp="1"/>
          </p:cNvSpPr>
          <p:nvPr>
            <p:ph type="subTitle" idx="1"/>
          </p:nvPr>
        </p:nvSpPr>
        <p:spPr>
          <a:xfrm>
            <a:off x="762000" y="2895600"/>
            <a:ext cx="7848600" cy="2362200"/>
          </a:xfrm>
          <a:solidFill>
            <a:srgbClr val="99FFCC"/>
          </a:solidFill>
        </p:spPr>
        <p:txBody>
          <a:bodyPr/>
          <a:lstStyle/>
          <a:p>
            <a:pPr marL="971550" lvl="1" indent="-514350" eaLnBrk="1" hangingPunct="1">
              <a:defRPr/>
            </a:pPr>
            <a:r>
              <a:rPr lang="en-US" altLang="en-US" b="1" dirty="0" smtClean="0">
                <a:solidFill>
                  <a:schemeClr val="bg2"/>
                </a:solidFill>
                <a:ea typeface="ＭＳ Ｐゴシック" panose="020B0600070205080204" pitchFamily="34" charset="-128"/>
              </a:rPr>
              <a:t>1</a:t>
            </a:r>
            <a:r>
              <a:rPr lang="en-US" altLang="en-US" b="1" dirty="0" smtClean="0">
                <a:solidFill>
                  <a:schemeClr val="bg2"/>
                </a:solidFill>
                <a:ea typeface="ＭＳ Ｐゴシック" panose="020B0600070205080204" pitchFamily="34" charset="-128"/>
              </a:rPr>
              <a:t>. As a Spiritual Leader (Warner &amp; Exhorter)</a:t>
            </a:r>
          </a:p>
          <a:p>
            <a:pPr marL="971550" lvl="1" indent="-514350" eaLnBrk="1" hangingPunct="1">
              <a:defRPr/>
            </a:pPr>
            <a:r>
              <a:rPr lang="en-US" altLang="en-US" b="1" dirty="0" smtClean="0">
                <a:solidFill>
                  <a:schemeClr val="bg2"/>
                </a:solidFill>
                <a:ea typeface="ＭＳ Ｐゴシック" panose="020B0600070205080204" pitchFamily="34" charset="-128"/>
              </a:rPr>
              <a:t>2. As a Prophet of Mercy to the worlds</a:t>
            </a:r>
            <a:endParaRPr lang="en-US" altLang="en-US" dirty="0" smtClean="0">
              <a:solidFill>
                <a:schemeClr val="bg2"/>
              </a:solidFill>
              <a:ea typeface="ＭＳ Ｐゴシック" panose="020B0600070205080204" pitchFamily="34" charset="-128"/>
            </a:endParaRPr>
          </a:p>
          <a:p>
            <a:pPr marL="971550" lvl="1" indent="-514350" eaLnBrk="1" hangingPunct="1">
              <a:defRPr/>
            </a:pPr>
            <a:r>
              <a:rPr lang="en-US" altLang="en-US" b="1" dirty="0" smtClean="0">
                <a:solidFill>
                  <a:schemeClr val="bg2"/>
                </a:solidFill>
                <a:ea typeface="ＭＳ Ｐゴシック" panose="020B0600070205080204" pitchFamily="34" charset="-128"/>
              </a:rPr>
              <a:t>3. As Statesman par excellence &amp; Teacher</a:t>
            </a:r>
            <a:r>
              <a:rPr lang="en-US" altLang="en-US" sz="2300" dirty="0" smtClean="0">
                <a:solidFill>
                  <a:schemeClr val="bg2"/>
                </a:solidFill>
                <a:ea typeface="ＭＳ Ｐゴシック" panose="020B0600070205080204" pitchFamily="34" charset="-128"/>
              </a:rPr>
              <a:t> </a:t>
            </a:r>
            <a:endParaRPr lang="en-US" altLang="en-US" sz="2300" dirty="0" smtClean="0">
              <a:solidFill>
                <a:schemeClr val="bg2"/>
              </a:solidFill>
              <a:ea typeface="ＭＳ Ｐゴシック" panose="020B0600070205080204" pitchFamily="34" charset="-128"/>
            </a:endParaRPr>
          </a:p>
          <a:p>
            <a:pPr marL="971550" lvl="1" indent="-514350" eaLnBrk="1" hangingPunct="1">
              <a:defRPr/>
            </a:pPr>
            <a:endParaRPr lang="en-US" altLang="en-US" dirty="0" smtClean="0">
              <a:solidFill>
                <a:schemeClr val="bg2"/>
              </a:solidFill>
              <a:ea typeface="ＭＳ Ｐゴシック" panose="020B0600070205080204" pitchFamily="34" charset="-128"/>
            </a:endParaRPr>
          </a:p>
        </p:txBody>
      </p:sp>
      <p:sp>
        <p:nvSpPr>
          <p:cNvPr id="14338" name="Title 1"/>
          <p:cNvSpPr>
            <a:spLocks noGrp="1"/>
          </p:cNvSpPr>
          <p:nvPr>
            <p:ph type="ctrTitle" sz="quarter"/>
          </p:nvPr>
        </p:nvSpPr>
        <p:spPr>
          <a:xfrm>
            <a:off x="685800" y="381000"/>
            <a:ext cx="7772400" cy="2806700"/>
          </a:xfrm>
        </p:spPr>
        <p:txBody>
          <a:bodyPr/>
          <a:lstStyle/>
          <a:p>
            <a:pPr>
              <a:buClr>
                <a:srgbClr val="6FB7D7"/>
              </a:buClr>
              <a:defRPr/>
            </a:pPr>
            <a:r>
              <a:rPr lang="en-US" altLang="en-US" sz="4200" b="1" u="sng" dirty="0" smtClean="0">
                <a:ea typeface="ＭＳ Ｐゴシック" panose="020B0600070205080204" pitchFamily="34" charset="-128"/>
              </a:rPr>
              <a:t/>
            </a:r>
            <a:br>
              <a:rPr lang="en-US" altLang="en-US" sz="4200" b="1" u="sng" dirty="0" smtClean="0">
                <a:ea typeface="ＭＳ Ｐゴシック" panose="020B0600070205080204" pitchFamily="34" charset="-128"/>
              </a:rPr>
            </a:br>
            <a:r>
              <a:rPr lang="en-US" altLang="en-US" sz="4200" b="1" u="sng" dirty="0" smtClean="0">
                <a:ea typeface="ＭＳ Ｐゴシック" panose="020B0600070205080204" pitchFamily="34" charset="-128"/>
              </a:rPr>
              <a:t>Brief Story of Prophet Muhammad (PBUH)</a:t>
            </a:r>
            <a:r>
              <a:rPr lang="en-US" altLang="en-US" sz="4200" dirty="0" smtClean="0">
                <a:ea typeface="ＭＳ Ｐゴシック" panose="020B0600070205080204" pitchFamily="34" charset="-128"/>
              </a:rPr>
              <a:t/>
            </a:r>
            <a:br>
              <a:rPr lang="en-US" altLang="en-US" sz="4200" dirty="0" smtClean="0">
                <a:ea typeface="ＭＳ Ｐゴシック" panose="020B0600070205080204" pitchFamily="34" charset="-128"/>
              </a:rPr>
            </a:br>
            <a:endParaRPr lang="en-US" altLang="en-US" sz="4200" dirty="0" smtClean="0">
              <a:ea typeface="ＭＳ Ｐゴシック" panose="020B0600070205080204" pitchFamily="34" charset="-128"/>
            </a:endParaRPr>
          </a:p>
        </p:txBody>
      </p:sp>
    </p:spTree>
    <p:extLst>
      <p:ext uri="{BB962C8B-B14F-4D97-AF65-F5344CB8AC3E}">
        <p14:creationId xmlns:p14="http://schemas.microsoft.com/office/powerpoint/2010/main" val="1757920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4" name="Rectangle 4"/>
          <p:cNvSpPr>
            <a:spLocks noGrp="1" noChangeArrowheads="1"/>
          </p:cNvSpPr>
          <p:nvPr>
            <p:ph type="title"/>
          </p:nvPr>
        </p:nvSpPr>
        <p:spPr/>
        <p:txBody>
          <a:bodyPr/>
          <a:lstStyle/>
          <a:p>
            <a:r>
              <a:rPr lang="en-US" altLang="en-US" dirty="0">
                <a:solidFill>
                  <a:schemeClr val="tx1"/>
                </a:solidFill>
              </a:rPr>
              <a:t>Muhammad- An Introduction</a:t>
            </a:r>
          </a:p>
        </p:txBody>
      </p:sp>
      <p:sp>
        <p:nvSpPr>
          <p:cNvPr id="404482" name="Rectangle 2"/>
          <p:cNvSpPr>
            <a:spLocks noGrp="1" noChangeArrowheads="1"/>
          </p:cNvSpPr>
          <p:nvPr>
            <p:ph idx="1"/>
          </p:nvPr>
        </p:nvSpPr>
        <p:spPr>
          <a:xfrm>
            <a:off x="685800" y="2438400"/>
            <a:ext cx="8785225" cy="5373687"/>
          </a:xfrm>
        </p:spPr>
        <p:txBody>
          <a:bodyPr/>
          <a:lstStyle/>
          <a:p>
            <a:pPr>
              <a:lnSpc>
                <a:spcPct val="100000"/>
              </a:lnSpc>
              <a:spcBef>
                <a:spcPct val="20000"/>
              </a:spcBef>
              <a:spcAft>
                <a:spcPct val="20000"/>
              </a:spcAft>
              <a:buFont typeface="Wingdings" panose="05000000000000000000" pitchFamily="2" charset="2"/>
              <a:buChar char="Ü"/>
            </a:pPr>
            <a:r>
              <a:rPr lang="en-US" altLang="en-US" sz="1400" b="1" dirty="0">
                <a:solidFill>
                  <a:schemeClr val="tx1"/>
                </a:solidFill>
              </a:rPr>
              <a:t>Bestowed </a:t>
            </a:r>
            <a:r>
              <a:rPr lang="en-US" altLang="en-US" sz="1400" b="1" dirty="0" err="1">
                <a:solidFill>
                  <a:schemeClr val="tx1"/>
                </a:solidFill>
              </a:rPr>
              <a:t>Prophethood</a:t>
            </a:r>
            <a:r>
              <a:rPr lang="en-US" altLang="en-US" sz="1400" b="1" dirty="0">
                <a:solidFill>
                  <a:schemeClr val="tx1"/>
                </a:solidFill>
              </a:rPr>
              <a:t> when he began receiving revelation at 40, the first verses …</a:t>
            </a:r>
            <a:r>
              <a:rPr lang="en-US" altLang="en-US" sz="1600" b="1" dirty="0">
                <a:solidFill>
                  <a:schemeClr val="tx1"/>
                </a:solidFill>
              </a:rPr>
              <a:t> </a:t>
            </a:r>
          </a:p>
          <a:p>
            <a:pPr>
              <a:lnSpc>
                <a:spcPct val="100000"/>
              </a:lnSpc>
              <a:spcBef>
                <a:spcPct val="20000"/>
              </a:spcBef>
              <a:spcAft>
                <a:spcPct val="20000"/>
              </a:spcAft>
              <a:buFont typeface="Wingdings" panose="05000000000000000000" pitchFamily="2" charset="2"/>
              <a:buChar char="Ü"/>
            </a:pPr>
            <a:endParaRPr lang="en-US" altLang="en-US" sz="1600" b="1" dirty="0">
              <a:solidFill>
                <a:schemeClr val="tx1"/>
              </a:solidFill>
            </a:endParaRPr>
          </a:p>
          <a:p>
            <a:pPr>
              <a:lnSpc>
                <a:spcPct val="100000"/>
              </a:lnSpc>
              <a:spcBef>
                <a:spcPct val="20000"/>
              </a:spcBef>
              <a:spcAft>
                <a:spcPct val="20000"/>
              </a:spcAft>
              <a:buFont typeface="Wingdings" panose="05000000000000000000" pitchFamily="2" charset="2"/>
              <a:buChar char="Ü"/>
            </a:pPr>
            <a:endParaRPr lang="en-US" altLang="en-US" sz="1200" b="1" dirty="0">
              <a:solidFill>
                <a:schemeClr val="tx1"/>
              </a:solidFill>
            </a:endParaRPr>
          </a:p>
          <a:p>
            <a:pPr>
              <a:lnSpc>
                <a:spcPct val="100000"/>
              </a:lnSpc>
              <a:spcBef>
                <a:spcPct val="20000"/>
              </a:spcBef>
              <a:spcAft>
                <a:spcPct val="20000"/>
              </a:spcAft>
              <a:buFont typeface="Wingdings" panose="05000000000000000000" pitchFamily="2" charset="2"/>
              <a:buChar char="Ü"/>
            </a:pPr>
            <a:endParaRPr lang="en-US" altLang="en-US" sz="1200" b="1" dirty="0">
              <a:solidFill>
                <a:schemeClr val="tx1"/>
              </a:solidFill>
            </a:endParaRPr>
          </a:p>
          <a:p>
            <a:pPr>
              <a:lnSpc>
                <a:spcPct val="100000"/>
              </a:lnSpc>
              <a:spcBef>
                <a:spcPct val="20000"/>
              </a:spcBef>
              <a:spcAft>
                <a:spcPct val="20000"/>
              </a:spcAft>
              <a:buFont typeface="Wingdings" panose="05000000000000000000" pitchFamily="2" charset="2"/>
              <a:buChar char="Ü"/>
            </a:pPr>
            <a:endParaRPr lang="en-US" altLang="en-US" sz="1200" b="1" dirty="0">
              <a:solidFill>
                <a:schemeClr val="tx1"/>
              </a:solidFill>
            </a:endParaRPr>
          </a:p>
          <a:p>
            <a:pPr>
              <a:lnSpc>
                <a:spcPct val="100000"/>
              </a:lnSpc>
              <a:spcBef>
                <a:spcPct val="20000"/>
              </a:spcBef>
              <a:spcAft>
                <a:spcPct val="20000"/>
              </a:spcAft>
              <a:buFont typeface="Wingdings" panose="05000000000000000000" pitchFamily="2" charset="2"/>
              <a:buChar char="Ü"/>
            </a:pPr>
            <a:endParaRPr lang="en-US" altLang="en-US" sz="1200" b="1" dirty="0">
              <a:solidFill>
                <a:schemeClr val="tx1"/>
              </a:solidFill>
            </a:endParaRPr>
          </a:p>
          <a:p>
            <a:pPr>
              <a:lnSpc>
                <a:spcPct val="100000"/>
              </a:lnSpc>
              <a:spcBef>
                <a:spcPct val="20000"/>
              </a:spcBef>
              <a:spcAft>
                <a:spcPct val="20000"/>
              </a:spcAft>
              <a:buFont typeface="Wingdings" panose="05000000000000000000" pitchFamily="2" charset="2"/>
              <a:buChar char="Ü"/>
            </a:pPr>
            <a:endParaRPr lang="en-US" altLang="en-US" sz="1200" b="1" dirty="0">
              <a:solidFill>
                <a:schemeClr val="tx1"/>
              </a:solidFill>
            </a:endParaRPr>
          </a:p>
          <a:p>
            <a:pPr>
              <a:lnSpc>
                <a:spcPct val="100000"/>
              </a:lnSpc>
              <a:spcBef>
                <a:spcPct val="20000"/>
              </a:spcBef>
              <a:spcAft>
                <a:spcPct val="20000"/>
              </a:spcAft>
              <a:buFont typeface="Wingdings" panose="05000000000000000000" pitchFamily="2" charset="2"/>
              <a:buChar char="Ü"/>
            </a:pPr>
            <a:endParaRPr lang="en-US" altLang="en-US" sz="1200" b="1" dirty="0">
              <a:solidFill>
                <a:schemeClr val="tx1"/>
              </a:solidFill>
            </a:endParaRPr>
          </a:p>
          <a:p>
            <a:pPr>
              <a:lnSpc>
                <a:spcPct val="100000"/>
              </a:lnSpc>
              <a:spcBef>
                <a:spcPct val="20000"/>
              </a:spcBef>
              <a:spcAft>
                <a:spcPct val="20000"/>
              </a:spcAft>
              <a:buFont typeface="Wingdings" panose="05000000000000000000" pitchFamily="2" charset="2"/>
              <a:buChar char="Ü"/>
            </a:pPr>
            <a:endParaRPr lang="en-US" altLang="en-US" sz="1100" b="1" dirty="0">
              <a:solidFill>
                <a:schemeClr val="tx1"/>
              </a:solidFill>
            </a:endParaRPr>
          </a:p>
          <a:p>
            <a:pPr>
              <a:lnSpc>
                <a:spcPct val="100000"/>
              </a:lnSpc>
              <a:spcBef>
                <a:spcPct val="20000"/>
              </a:spcBef>
              <a:spcAft>
                <a:spcPct val="20000"/>
              </a:spcAft>
              <a:buFont typeface="Wingdings" panose="05000000000000000000" pitchFamily="2" charset="2"/>
              <a:buChar char="Ü"/>
            </a:pPr>
            <a:r>
              <a:rPr lang="en-US" altLang="en-US" sz="1400" b="1" dirty="0">
                <a:solidFill>
                  <a:schemeClr val="tx1"/>
                </a:solidFill>
              </a:rPr>
              <a:t>Called people to the truth, faced persecution in Makkah</a:t>
            </a:r>
          </a:p>
          <a:p>
            <a:pPr>
              <a:lnSpc>
                <a:spcPct val="100000"/>
              </a:lnSpc>
              <a:spcBef>
                <a:spcPct val="20000"/>
              </a:spcBef>
              <a:spcAft>
                <a:spcPct val="20000"/>
              </a:spcAft>
              <a:buFont typeface="Wingdings" panose="05000000000000000000" pitchFamily="2" charset="2"/>
              <a:buChar char="Ü"/>
            </a:pPr>
            <a:r>
              <a:rPr lang="en-US" altLang="en-US" sz="1400" b="1" dirty="0">
                <a:solidFill>
                  <a:schemeClr val="tx1"/>
                </a:solidFill>
              </a:rPr>
              <a:t>Migrated to </a:t>
            </a:r>
            <a:r>
              <a:rPr lang="en-US" altLang="en-US" sz="1400" b="1" dirty="0" err="1">
                <a:solidFill>
                  <a:schemeClr val="tx1"/>
                </a:solidFill>
              </a:rPr>
              <a:t>Madina</a:t>
            </a:r>
            <a:r>
              <a:rPr lang="en-US" altLang="en-US" sz="1400" b="1" dirty="0">
                <a:solidFill>
                  <a:schemeClr val="tx1"/>
                </a:solidFill>
              </a:rPr>
              <a:t> where he was welcomed wholeheartedly</a:t>
            </a:r>
          </a:p>
          <a:p>
            <a:pPr>
              <a:lnSpc>
                <a:spcPct val="100000"/>
              </a:lnSpc>
              <a:spcBef>
                <a:spcPct val="20000"/>
              </a:spcBef>
              <a:spcAft>
                <a:spcPct val="20000"/>
              </a:spcAft>
              <a:buFont typeface="Wingdings" panose="05000000000000000000" pitchFamily="2" charset="2"/>
              <a:buChar char="Ü"/>
            </a:pPr>
            <a:r>
              <a:rPr lang="en-US" altLang="en-US" sz="1400" b="1" dirty="0">
                <a:solidFill>
                  <a:schemeClr val="tx1"/>
                </a:solidFill>
              </a:rPr>
              <a:t>A new phase began where Muhammad laid the foundations of a society based on Divine guidance.</a:t>
            </a:r>
          </a:p>
          <a:p>
            <a:pPr lvl="1">
              <a:lnSpc>
                <a:spcPct val="100000"/>
              </a:lnSpc>
              <a:spcBef>
                <a:spcPct val="20000"/>
              </a:spcBef>
              <a:spcAft>
                <a:spcPct val="20000"/>
              </a:spcAft>
              <a:buFont typeface="Wingdings" panose="05000000000000000000" pitchFamily="2" charset="2"/>
              <a:buNone/>
            </a:pPr>
            <a:r>
              <a:rPr lang="en-US" altLang="en-US" sz="1100" b="1" dirty="0">
                <a:solidFill>
                  <a:schemeClr val="tx1"/>
                </a:solidFill>
              </a:rPr>
              <a:t>    </a:t>
            </a:r>
            <a:endParaRPr lang="en-US" altLang="en-US" sz="1100" b="1" dirty="0">
              <a:solidFill>
                <a:srgbClr val="FF9900"/>
              </a:solidFill>
              <a:latin typeface="Tahoma" panose="020B0604030504040204" pitchFamily="34" charset="0"/>
            </a:endParaRPr>
          </a:p>
          <a:p>
            <a:pPr>
              <a:lnSpc>
                <a:spcPct val="100000"/>
              </a:lnSpc>
            </a:pPr>
            <a:endParaRPr lang="en-US" altLang="en-US" sz="1600" b="1" dirty="0">
              <a:solidFill>
                <a:schemeClr val="accent2"/>
              </a:solidFill>
              <a:latin typeface="Tahoma" panose="020B0604030504040204" pitchFamily="34" charset="0"/>
            </a:endParaRPr>
          </a:p>
        </p:txBody>
      </p:sp>
      <p:sp>
        <p:nvSpPr>
          <p:cNvPr id="404483" name="Rectangle 3"/>
          <p:cNvSpPr>
            <a:spLocks noChangeArrowheads="1"/>
          </p:cNvSpPr>
          <p:nvPr/>
        </p:nvSpPr>
        <p:spPr bwMode="auto">
          <a:xfrm>
            <a:off x="990600" y="2731135"/>
            <a:ext cx="6337300" cy="2089150"/>
          </a:xfrm>
          <a:prstGeom prst="rect">
            <a:avLst/>
          </a:prstGeom>
          <a:solidFill>
            <a:schemeClr val="accent2">
              <a:lumMod val="20000"/>
              <a:lumOff val="80000"/>
            </a:schemeClr>
          </a:solidFill>
          <a:ln>
            <a:noFill/>
          </a:ln>
          <a:effectLst/>
          <a:extLst/>
        </p:spPr>
        <p:txBody>
          <a:bodyPr wrap="none" anchor="ctr"/>
          <a:lstStyle/>
          <a:p>
            <a:pPr lvl="1"/>
            <a:endParaRPr lang="en-US" altLang="en-US" sz="1600" b="1" dirty="0">
              <a:solidFill>
                <a:schemeClr val="tx1"/>
              </a:solidFill>
              <a:latin typeface="Arial" panose="020B0604020202020204" pitchFamily="34" charset="0"/>
            </a:endParaRPr>
          </a:p>
          <a:p>
            <a:pPr lvl="1"/>
            <a:r>
              <a:rPr lang="en-US" altLang="en-US" sz="1600" b="1" dirty="0">
                <a:solidFill>
                  <a:schemeClr val="tx1"/>
                </a:solidFill>
                <a:latin typeface="Arial" panose="020B0604020202020204" pitchFamily="34" charset="0"/>
              </a:rPr>
              <a:t>‘ Read in the name of your Lord who created, </a:t>
            </a:r>
          </a:p>
          <a:p>
            <a:pPr lvl="1"/>
            <a:r>
              <a:rPr lang="en-US" altLang="en-US" sz="1600" b="1" dirty="0">
                <a:solidFill>
                  <a:schemeClr val="tx1"/>
                </a:solidFill>
                <a:latin typeface="Arial" panose="020B0604020202020204" pitchFamily="34" charset="0"/>
              </a:rPr>
              <a:t>  created man from clots of blood.  </a:t>
            </a:r>
          </a:p>
          <a:p>
            <a:pPr lvl="1"/>
            <a:r>
              <a:rPr lang="en-US" altLang="en-US" sz="1600" b="1" dirty="0">
                <a:solidFill>
                  <a:schemeClr val="tx1"/>
                </a:solidFill>
                <a:latin typeface="Arial" panose="020B0604020202020204" pitchFamily="34" charset="0"/>
              </a:rPr>
              <a:t>  Read! Your Lord is the most Bounteous, </a:t>
            </a:r>
          </a:p>
          <a:p>
            <a:pPr lvl="1"/>
            <a:r>
              <a:rPr lang="en-US" altLang="en-US" sz="1600" b="1" dirty="0">
                <a:solidFill>
                  <a:schemeClr val="tx1"/>
                </a:solidFill>
                <a:latin typeface="Arial" panose="020B0604020202020204" pitchFamily="34" charset="0"/>
              </a:rPr>
              <a:t>  who has taught the use of the pen, </a:t>
            </a:r>
          </a:p>
          <a:p>
            <a:pPr lvl="1"/>
            <a:r>
              <a:rPr lang="en-US" altLang="en-US" sz="1600" b="1" dirty="0">
                <a:solidFill>
                  <a:schemeClr val="tx1"/>
                </a:solidFill>
                <a:latin typeface="Arial" panose="020B0604020202020204" pitchFamily="34" charset="0"/>
              </a:rPr>
              <a:t>  has taught man what he did not know.’ </a:t>
            </a:r>
          </a:p>
          <a:p>
            <a:pPr lvl="1"/>
            <a:r>
              <a:rPr lang="en-US" altLang="en-US" sz="1600" b="1" dirty="0">
                <a:solidFill>
                  <a:schemeClr val="tx1"/>
                </a:solidFill>
                <a:latin typeface="Arial" panose="020B0604020202020204" pitchFamily="34" charset="0"/>
              </a:rPr>
              <a:t>				(Quran- Chapter 96)</a:t>
            </a:r>
          </a:p>
          <a:p>
            <a:pPr eaLnBrk="0" hangingPunct="0"/>
            <a:endParaRPr lang="en-US" altLang="en-US" sz="1100" b="1" dirty="0">
              <a:solidFill>
                <a:schemeClr val="tx1"/>
              </a:solidFill>
              <a:latin typeface="Arial" panose="020B0604020202020204" pitchFamily="34" charset="0"/>
            </a:endParaRPr>
          </a:p>
        </p:txBody>
      </p:sp>
      <p:pic>
        <p:nvPicPr>
          <p:cNvPr id="404485" name="Picture 5" descr="Amana Qu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2700" y="3020060"/>
            <a:ext cx="1187450" cy="151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939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404485"/>
                                        </p:tgtEl>
                                        <p:attrNameLst>
                                          <p:attrName>style.visibility</p:attrName>
                                        </p:attrNameLst>
                                      </p:cBhvr>
                                      <p:to>
                                        <p:strVal val="visible"/>
                                      </p:to>
                                    </p:set>
                                    <p:anim calcmode="lin" valueType="num">
                                      <p:cBhvr>
                                        <p:cTn id="7" dur="500" fill="hold"/>
                                        <p:tgtEl>
                                          <p:spTgt spid="404485"/>
                                        </p:tgtEl>
                                        <p:attrNameLst>
                                          <p:attrName>ppt_w</p:attrName>
                                        </p:attrNameLst>
                                      </p:cBhvr>
                                      <p:tavLst>
                                        <p:tav tm="0">
                                          <p:val>
                                            <p:fltVal val="0"/>
                                          </p:val>
                                        </p:tav>
                                        <p:tav tm="100000">
                                          <p:val>
                                            <p:strVal val="#ppt_w"/>
                                          </p:val>
                                        </p:tav>
                                      </p:tavLst>
                                    </p:anim>
                                    <p:anim calcmode="lin" valueType="num">
                                      <p:cBhvr>
                                        <p:cTn id="8" dur="500" fill="hold"/>
                                        <p:tgtEl>
                                          <p:spTgt spid="404485"/>
                                        </p:tgtEl>
                                        <p:attrNameLst>
                                          <p:attrName>ppt_h</p:attrName>
                                        </p:attrNameLst>
                                      </p:cBhvr>
                                      <p:tavLst>
                                        <p:tav tm="0">
                                          <p:val>
                                            <p:fltVal val="0"/>
                                          </p:val>
                                        </p:tav>
                                        <p:tav tm="100000">
                                          <p:val>
                                            <p:strVal val="#ppt_h"/>
                                          </p:val>
                                        </p:tav>
                                      </p:tavLst>
                                    </p:anim>
                                    <p:animEffect transition="in" filter="fade">
                                      <p:cBhvr>
                                        <p:cTn id="9" dur="500"/>
                                        <p:tgtEl>
                                          <p:spTgt spid="404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503238" y="170658"/>
            <a:ext cx="8488362" cy="665956"/>
          </a:xfrm>
        </p:spPr>
        <p:txBody>
          <a:bodyPr/>
          <a:lstStyle/>
          <a:p>
            <a:pPr algn="ctr"/>
            <a:r>
              <a:rPr lang="en-US" altLang="en-US" sz="2400" dirty="0">
                <a:solidFill>
                  <a:schemeClr val="tx1"/>
                </a:solidFill>
              </a:rPr>
              <a:t>Beginning of Divine Revelation leads to a new era</a:t>
            </a:r>
          </a:p>
        </p:txBody>
      </p:sp>
      <p:sp>
        <p:nvSpPr>
          <p:cNvPr id="395268" name="Rectangle 4"/>
          <p:cNvSpPr>
            <a:spLocks noChangeArrowheads="1"/>
          </p:cNvSpPr>
          <p:nvPr/>
        </p:nvSpPr>
        <p:spPr bwMode="auto">
          <a:xfrm>
            <a:off x="6300788" y="1628775"/>
            <a:ext cx="1931987" cy="825500"/>
          </a:xfrm>
          <a:prstGeom prst="rect">
            <a:avLst/>
          </a:prstGeom>
          <a:solidFill>
            <a:srgbClr val="66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i="1">
                <a:solidFill>
                  <a:schemeClr val="bg1"/>
                </a:solidFill>
                <a:latin typeface="Arial" panose="020B0604020202020204" pitchFamily="34" charset="0"/>
              </a:rPr>
              <a:t>Way of life as per Divine guidance, not human desires</a:t>
            </a:r>
          </a:p>
        </p:txBody>
      </p:sp>
      <p:sp>
        <p:nvSpPr>
          <p:cNvPr id="395275" name="Rectangle 11"/>
          <p:cNvSpPr>
            <a:spLocks noChangeArrowheads="1"/>
          </p:cNvSpPr>
          <p:nvPr/>
        </p:nvSpPr>
        <p:spPr bwMode="auto">
          <a:xfrm>
            <a:off x="728663" y="4316413"/>
            <a:ext cx="1514475" cy="581025"/>
          </a:xfrm>
          <a:prstGeom prst="rect">
            <a:avLst/>
          </a:prstGeom>
          <a:solidFill>
            <a:srgbClr val="66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i="1">
                <a:solidFill>
                  <a:schemeClr val="bg1"/>
                </a:solidFill>
                <a:latin typeface="Arial" panose="020B0604020202020204" pitchFamily="34" charset="0"/>
              </a:rPr>
              <a:t>Addressing all </a:t>
            </a:r>
          </a:p>
          <a:p>
            <a:r>
              <a:rPr lang="en-US" altLang="en-US" sz="1600" i="1">
                <a:solidFill>
                  <a:schemeClr val="bg1"/>
                </a:solidFill>
                <a:latin typeface="Arial" panose="020B0604020202020204" pitchFamily="34" charset="0"/>
              </a:rPr>
              <a:t>aspects of life</a:t>
            </a:r>
          </a:p>
        </p:txBody>
      </p:sp>
      <p:sp>
        <p:nvSpPr>
          <p:cNvPr id="395276" name="Rectangle 12"/>
          <p:cNvSpPr>
            <a:spLocks noChangeArrowheads="1"/>
          </p:cNvSpPr>
          <p:nvPr/>
        </p:nvSpPr>
        <p:spPr bwMode="auto">
          <a:xfrm>
            <a:off x="503238" y="1484313"/>
            <a:ext cx="2124075" cy="825500"/>
          </a:xfrm>
          <a:prstGeom prst="rect">
            <a:avLst/>
          </a:prstGeom>
          <a:solidFill>
            <a:srgbClr val="66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i="1">
                <a:solidFill>
                  <a:schemeClr val="bg1"/>
                </a:solidFill>
                <a:latin typeface="Arial" panose="020B0604020202020204" pitchFamily="34" charset="0"/>
              </a:rPr>
              <a:t>Guidance from the Creator who knows man unlike other</a:t>
            </a:r>
          </a:p>
        </p:txBody>
      </p:sp>
      <p:sp>
        <p:nvSpPr>
          <p:cNvPr id="395277" name="Rectangle 13"/>
          <p:cNvSpPr>
            <a:spLocks noChangeArrowheads="1"/>
          </p:cNvSpPr>
          <p:nvPr/>
        </p:nvSpPr>
        <p:spPr bwMode="auto">
          <a:xfrm>
            <a:off x="107950" y="2997200"/>
            <a:ext cx="2187575" cy="825500"/>
          </a:xfrm>
          <a:prstGeom prst="rect">
            <a:avLst/>
          </a:prstGeom>
          <a:solidFill>
            <a:srgbClr val="66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i="1">
                <a:solidFill>
                  <a:schemeClr val="bg1"/>
                </a:solidFill>
                <a:latin typeface="Arial" panose="020B0604020202020204" pitchFamily="34" charset="0"/>
              </a:rPr>
              <a:t>For the entire world, not a region or country</a:t>
            </a:r>
          </a:p>
        </p:txBody>
      </p:sp>
      <p:sp>
        <p:nvSpPr>
          <p:cNvPr id="395278" name="Rectangle 14"/>
          <p:cNvSpPr>
            <a:spLocks noChangeArrowheads="1"/>
          </p:cNvSpPr>
          <p:nvPr/>
        </p:nvSpPr>
        <p:spPr bwMode="auto">
          <a:xfrm>
            <a:off x="3132138" y="1196975"/>
            <a:ext cx="2362200" cy="581025"/>
          </a:xfrm>
          <a:prstGeom prst="rect">
            <a:avLst/>
          </a:prstGeom>
          <a:solidFill>
            <a:srgbClr val="66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i="1">
                <a:solidFill>
                  <a:schemeClr val="bg1"/>
                </a:solidFill>
                <a:latin typeface="Arial" panose="020B0604020202020204" pitchFamily="34" charset="0"/>
              </a:rPr>
              <a:t>Laws and Values from Heaven, not earth</a:t>
            </a:r>
          </a:p>
        </p:txBody>
      </p:sp>
      <p:sp>
        <p:nvSpPr>
          <p:cNvPr id="395279" name="Rectangle 15"/>
          <p:cNvSpPr>
            <a:spLocks noChangeArrowheads="1"/>
          </p:cNvSpPr>
          <p:nvPr/>
        </p:nvSpPr>
        <p:spPr bwMode="auto">
          <a:xfrm>
            <a:off x="2771775" y="5445125"/>
            <a:ext cx="4032250" cy="885825"/>
          </a:xfrm>
          <a:prstGeom prst="rect">
            <a:avLst/>
          </a:prstGeom>
          <a:solidFill>
            <a:srgbClr val="66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i="1">
                <a:solidFill>
                  <a:schemeClr val="bg1"/>
                </a:solidFill>
                <a:latin typeface="Arial" panose="020B0604020202020204" pitchFamily="34" charset="0"/>
              </a:rPr>
              <a:t>Addressing all </a:t>
            </a:r>
          </a:p>
          <a:p>
            <a:pPr algn="ctr"/>
            <a:r>
              <a:rPr lang="en-US" altLang="en-US" sz="1600" i="1">
                <a:solidFill>
                  <a:schemeClr val="bg1"/>
                </a:solidFill>
                <a:latin typeface="Arial" panose="020B0604020202020204" pitchFamily="34" charset="0"/>
              </a:rPr>
              <a:t>human beings, rich and poor, black</a:t>
            </a:r>
            <a:r>
              <a:rPr lang="en-US" altLang="en-US" sz="1800" i="1">
                <a:solidFill>
                  <a:schemeClr val="bg1"/>
                </a:solidFill>
                <a:latin typeface="Arial" panose="020B0604020202020204" pitchFamily="34" charset="0"/>
              </a:rPr>
              <a:t> and white, educated and the ignorant</a:t>
            </a:r>
          </a:p>
        </p:txBody>
      </p:sp>
      <p:sp>
        <p:nvSpPr>
          <p:cNvPr id="395280" name="Line 16"/>
          <p:cNvSpPr>
            <a:spLocks noChangeShapeType="1"/>
          </p:cNvSpPr>
          <p:nvPr/>
        </p:nvSpPr>
        <p:spPr bwMode="auto">
          <a:xfrm flipV="1">
            <a:off x="4495800" y="2205038"/>
            <a:ext cx="1804988" cy="10715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281" name="Line 17"/>
          <p:cNvSpPr>
            <a:spLocks noChangeShapeType="1"/>
          </p:cNvSpPr>
          <p:nvPr/>
        </p:nvSpPr>
        <p:spPr bwMode="auto">
          <a:xfrm>
            <a:off x="4495800" y="3429000"/>
            <a:ext cx="22367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282" name="Line 18"/>
          <p:cNvSpPr>
            <a:spLocks noChangeShapeType="1"/>
          </p:cNvSpPr>
          <p:nvPr/>
        </p:nvSpPr>
        <p:spPr bwMode="auto">
          <a:xfrm>
            <a:off x="4495800" y="3581400"/>
            <a:ext cx="1731963" cy="1216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283" name="Line 19"/>
          <p:cNvSpPr>
            <a:spLocks noChangeShapeType="1"/>
          </p:cNvSpPr>
          <p:nvPr/>
        </p:nvSpPr>
        <p:spPr bwMode="auto">
          <a:xfrm>
            <a:off x="4284663" y="3933825"/>
            <a:ext cx="0" cy="1511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284" name="Line 20"/>
          <p:cNvSpPr>
            <a:spLocks noChangeShapeType="1"/>
          </p:cNvSpPr>
          <p:nvPr/>
        </p:nvSpPr>
        <p:spPr bwMode="auto">
          <a:xfrm flipH="1">
            <a:off x="2268538" y="3789363"/>
            <a:ext cx="1439862"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285" name="Line 21"/>
          <p:cNvSpPr>
            <a:spLocks noChangeShapeType="1"/>
          </p:cNvSpPr>
          <p:nvPr/>
        </p:nvSpPr>
        <p:spPr bwMode="auto">
          <a:xfrm flipV="1">
            <a:off x="4284663" y="1773238"/>
            <a:ext cx="0" cy="14398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286" name="Line 22"/>
          <p:cNvSpPr>
            <a:spLocks noChangeShapeType="1"/>
          </p:cNvSpPr>
          <p:nvPr/>
        </p:nvSpPr>
        <p:spPr bwMode="auto">
          <a:xfrm flipH="1" flipV="1">
            <a:off x="2627313" y="2276475"/>
            <a:ext cx="1335087" cy="923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287" name="Line 23"/>
          <p:cNvSpPr>
            <a:spLocks noChangeShapeType="1"/>
          </p:cNvSpPr>
          <p:nvPr/>
        </p:nvSpPr>
        <p:spPr bwMode="auto">
          <a:xfrm flipH="1" flipV="1">
            <a:off x="2268538" y="3500438"/>
            <a:ext cx="13668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5288" name="Oval 24"/>
          <p:cNvSpPr>
            <a:spLocks noChangeArrowheads="1"/>
          </p:cNvSpPr>
          <p:nvPr/>
        </p:nvSpPr>
        <p:spPr bwMode="auto">
          <a:xfrm>
            <a:off x="3636963" y="2924175"/>
            <a:ext cx="1295400" cy="1225550"/>
          </a:xfrm>
          <a:prstGeom prst="ellipse">
            <a:avLst/>
          </a:prstGeom>
          <a:solidFill>
            <a:srgbClr val="FFFF00"/>
          </a:solidFill>
          <a:ln>
            <a:noFill/>
          </a:ln>
          <a:effectLst/>
          <a:extLst/>
        </p:spPr>
        <p:txBody>
          <a:bodyPr wrap="none" anchor="ctr"/>
          <a:lstStyle/>
          <a:p>
            <a:pPr algn="ctr" eaLnBrk="0" hangingPunct="0"/>
            <a:r>
              <a:rPr lang="en-ZA" altLang="en-US" sz="1600" b="1">
                <a:solidFill>
                  <a:schemeClr val="tx1"/>
                </a:solidFill>
                <a:latin typeface="Arial" panose="020B0604020202020204" pitchFamily="34" charset="0"/>
              </a:rPr>
              <a:t>Divine</a:t>
            </a:r>
          </a:p>
          <a:p>
            <a:pPr algn="ctr" eaLnBrk="0" hangingPunct="0"/>
            <a:r>
              <a:rPr lang="en-ZA" altLang="en-US" sz="1600" b="1">
                <a:solidFill>
                  <a:schemeClr val="tx1"/>
                </a:solidFill>
                <a:latin typeface="Arial" panose="020B0604020202020204" pitchFamily="34" charset="0"/>
              </a:rPr>
              <a:t>Revelation</a:t>
            </a:r>
          </a:p>
        </p:txBody>
      </p:sp>
      <p:sp>
        <p:nvSpPr>
          <p:cNvPr id="395289" name="Rectangle 25"/>
          <p:cNvSpPr>
            <a:spLocks noChangeArrowheads="1"/>
          </p:cNvSpPr>
          <p:nvPr/>
        </p:nvSpPr>
        <p:spPr bwMode="auto">
          <a:xfrm>
            <a:off x="6732588" y="3141663"/>
            <a:ext cx="1931987" cy="611187"/>
          </a:xfrm>
          <a:prstGeom prst="rect">
            <a:avLst/>
          </a:prstGeom>
          <a:solidFill>
            <a:srgbClr val="66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i="1">
                <a:solidFill>
                  <a:schemeClr val="bg1"/>
                </a:solidFill>
                <a:latin typeface="Arial" panose="020B0604020202020204" pitchFamily="34" charset="0"/>
              </a:rPr>
              <a:t>Long term, not short-term</a:t>
            </a:r>
            <a:r>
              <a:rPr lang="en-US" altLang="en-US" sz="1800" i="1">
                <a:solidFill>
                  <a:schemeClr val="bg1"/>
                </a:solidFill>
                <a:latin typeface="Arial" panose="020B0604020202020204" pitchFamily="34" charset="0"/>
              </a:rPr>
              <a:t> </a:t>
            </a:r>
          </a:p>
        </p:txBody>
      </p:sp>
      <p:sp>
        <p:nvSpPr>
          <p:cNvPr id="395291" name="Rectangle 27"/>
          <p:cNvSpPr>
            <a:spLocks noChangeArrowheads="1"/>
          </p:cNvSpPr>
          <p:nvPr/>
        </p:nvSpPr>
        <p:spPr bwMode="auto">
          <a:xfrm>
            <a:off x="6227763" y="4149725"/>
            <a:ext cx="1931987" cy="1069975"/>
          </a:xfrm>
          <a:prstGeom prst="rect">
            <a:avLst/>
          </a:prstGeom>
          <a:solidFill>
            <a:srgbClr val="66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i="1">
                <a:solidFill>
                  <a:schemeClr val="bg1"/>
                </a:solidFill>
                <a:latin typeface="Arial" panose="020B0604020202020204" pitchFamily="34" charset="0"/>
              </a:rPr>
              <a:t>Permanent guidelines and solutions, not temporary</a:t>
            </a:r>
          </a:p>
        </p:txBody>
      </p:sp>
    </p:spTree>
    <p:extLst>
      <p:ext uri="{BB962C8B-B14F-4D97-AF65-F5344CB8AC3E}">
        <p14:creationId xmlns:p14="http://schemas.microsoft.com/office/powerpoint/2010/main" val="493410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95285"/>
                                        </p:tgtEl>
                                        <p:attrNameLst>
                                          <p:attrName>style.visibility</p:attrName>
                                        </p:attrNameLst>
                                      </p:cBhvr>
                                      <p:to>
                                        <p:strVal val="visible"/>
                                      </p:to>
                                    </p:set>
                                    <p:animEffect transition="in" filter="slide(fromBottom)">
                                      <p:cBhvr>
                                        <p:cTn id="7" dur="500"/>
                                        <p:tgtEl>
                                          <p:spTgt spid="395285"/>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95278"/>
                                        </p:tgtEl>
                                        <p:attrNameLst>
                                          <p:attrName>style.visibility</p:attrName>
                                        </p:attrNameLst>
                                      </p:cBhvr>
                                      <p:to>
                                        <p:strVal val="visible"/>
                                      </p:to>
                                    </p:se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395280"/>
                                        </p:tgtEl>
                                        <p:attrNameLst>
                                          <p:attrName>style.visibility</p:attrName>
                                        </p:attrNameLst>
                                      </p:cBhvr>
                                      <p:to>
                                        <p:strVal val="visible"/>
                                      </p:to>
                                    </p:set>
                                    <p:animEffect transition="in" filter="slide(fromBottom)">
                                      <p:cBhvr>
                                        <p:cTn id="14" dur="500"/>
                                        <p:tgtEl>
                                          <p:spTgt spid="395280"/>
                                        </p:tgtEl>
                                      </p:cBhvr>
                                    </p:animEffect>
                                  </p:childTnLst>
                                </p:cTn>
                              </p:par>
                            </p:childTnLst>
                          </p:cTn>
                        </p:par>
                        <p:par>
                          <p:cTn id="15" fill="hold" nodeType="afterGroup">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395268"/>
                                        </p:tgtEl>
                                        <p:attrNameLst>
                                          <p:attrName>style.visibility</p:attrName>
                                        </p:attrNameLst>
                                      </p:cBhvr>
                                      <p:to>
                                        <p:strVal val="visible"/>
                                      </p:to>
                                    </p:set>
                                  </p:childTnLst>
                                </p:cTn>
                              </p:par>
                            </p:childTnLst>
                          </p:cTn>
                        </p:par>
                        <p:par>
                          <p:cTn id="18" fill="hold" nodeType="afterGroup">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95281"/>
                                        </p:tgtEl>
                                        <p:attrNameLst>
                                          <p:attrName>style.visibility</p:attrName>
                                        </p:attrNameLst>
                                      </p:cBhvr>
                                      <p:to>
                                        <p:strVal val="visible"/>
                                      </p:to>
                                    </p:set>
                                    <p:animEffect transition="in" filter="slide(fromBottom)">
                                      <p:cBhvr>
                                        <p:cTn id="21" dur="500"/>
                                        <p:tgtEl>
                                          <p:spTgt spid="395281"/>
                                        </p:tgtEl>
                                      </p:cBhvr>
                                    </p:animEffect>
                                  </p:childTnLst>
                                </p:cTn>
                              </p:par>
                            </p:childTnLst>
                          </p:cTn>
                        </p:par>
                        <p:par>
                          <p:cTn id="22" fill="hold" nodeType="afterGroup">
                            <p:stCondLst>
                              <p:cond delay="1500"/>
                            </p:stCondLst>
                            <p:childTnLst>
                              <p:par>
                                <p:cTn id="23" presetID="1" presetClass="entr" presetSubtype="0" fill="hold" grpId="0" nodeType="afterEffect">
                                  <p:stCondLst>
                                    <p:cond delay="0"/>
                                  </p:stCondLst>
                                  <p:childTnLst>
                                    <p:set>
                                      <p:cBhvr>
                                        <p:cTn id="24" dur="1" fill="hold">
                                          <p:stCondLst>
                                            <p:cond delay="0"/>
                                          </p:stCondLst>
                                        </p:cTn>
                                        <p:tgtEl>
                                          <p:spTgt spid="395289"/>
                                        </p:tgtEl>
                                        <p:attrNameLst>
                                          <p:attrName>style.visibility</p:attrName>
                                        </p:attrNameLst>
                                      </p:cBhvr>
                                      <p:to>
                                        <p:strVal val="visible"/>
                                      </p:to>
                                    </p:set>
                                  </p:childTnLst>
                                </p:cTn>
                              </p:par>
                            </p:childTnLst>
                          </p:cTn>
                        </p:par>
                        <p:par>
                          <p:cTn id="25" fill="hold" nodeType="afterGroup">
                            <p:stCondLst>
                              <p:cond delay="1500"/>
                            </p:stCondLst>
                            <p:childTnLst>
                              <p:par>
                                <p:cTn id="26" presetID="12" presetClass="entr" presetSubtype="4" fill="hold" grpId="0" nodeType="afterEffect">
                                  <p:stCondLst>
                                    <p:cond delay="0"/>
                                  </p:stCondLst>
                                  <p:childTnLst>
                                    <p:set>
                                      <p:cBhvr>
                                        <p:cTn id="27" dur="1" fill="hold">
                                          <p:stCondLst>
                                            <p:cond delay="0"/>
                                          </p:stCondLst>
                                        </p:cTn>
                                        <p:tgtEl>
                                          <p:spTgt spid="395282"/>
                                        </p:tgtEl>
                                        <p:attrNameLst>
                                          <p:attrName>style.visibility</p:attrName>
                                        </p:attrNameLst>
                                      </p:cBhvr>
                                      <p:to>
                                        <p:strVal val="visible"/>
                                      </p:to>
                                    </p:set>
                                    <p:animEffect transition="in" filter="slide(fromBottom)">
                                      <p:cBhvr>
                                        <p:cTn id="28" dur="500"/>
                                        <p:tgtEl>
                                          <p:spTgt spid="395282"/>
                                        </p:tgtEl>
                                      </p:cBhvr>
                                    </p:animEffect>
                                  </p:childTnLst>
                                </p:cTn>
                              </p:par>
                            </p:childTnLst>
                          </p:cTn>
                        </p:par>
                        <p:par>
                          <p:cTn id="29" fill="hold" nodeType="afterGroup">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395291"/>
                                        </p:tgtEl>
                                        <p:attrNameLst>
                                          <p:attrName>style.visibility</p:attrName>
                                        </p:attrNameLst>
                                      </p:cBhvr>
                                      <p:to>
                                        <p:strVal val="visible"/>
                                      </p:to>
                                    </p:set>
                                  </p:childTnLst>
                                </p:cTn>
                              </p:par>
                            </p:childTnLst>
                          </p:cTn>
                        </p:par>
                        <p:par>
                          <p:cTn id="32" fill="hold" nodeType="afterGroup">
                            <p:stCondLst>
                              <p:cond delay="2000"/>
                            </p:stCondLst>
                            <p:childTnLst>
                              <p:par>
                                <p:cTn id="33" presetID="12" presetClass="entr" presetSubtype="4" fill="hold" grpId="0" nodeType="afterEffect">
                                  <p:stCondLst>
                                    <p:cond delay="0"/>
                                  </p:stCondLst>
                                  <p:childTnLst>
                                    <p:set>
                                      <p:cBhvr>
                                        <p:cTn id="34" dur="1" fill="hold">
                                          <p:stCondLst>
                                            <p:cond delay="0"/>
                                          </p:stCondLst>
                                        </p:cTn>
                                        <p:tgtEl>
                                          <p:spTgt spid="395283"/>
                                        </p:tgtEl>
                                        <p:attrNameLst>
                                          <p:attrName>style.visibility</p:attrName>
                                        </p:attrNameLst>
                                      </p:cBhvr>
                                      <p:to>
                                        <p:strVal val="visible"/>
                                      </p:to>
                                    </p:set>
                                    <p:animEffect transition="in" filter="slide(fromBottom)">
                                      <p:cBhvr>
                                        <p:cTn id="35" dur="500"/>
                                        <p:tgtEl>
                                          <p:spTgt spid="395283"/>
                                        </p:tgtEl>
                                      </p:cBhvr>
                                    </p:animEffect>
                                  </p:childTnLst>
                                </p:cTn>
                              </p:par>
                            </p:childTnLst>
                          </p:cTn>
                        </p:par>
                        <p:par>
                          <p:cTn id="36" fill="hold" nodeType="afterGroup">
                            <p:stCondLst>
                              <p:cond delay="2500"/>
                            </p:stCondLst>
                            <p:childTnLst>
                              <p:par>
                                <p:cTn id="37" presetID="1" presetClass="entr" presetSubtype="0" fill="hold" grpId="0" nodeType="afterEffect">
                                  <p:stCondLst>
                                    <p:cond delay="0"/>
                                  </p:stCondLst>
                                  <p:childTnLst>
                                    <p:set>
                                      <p:cBhvr>
                                        <p:cTn id="38" dur="1" fill="hold">
                                          <p:stCondLst>
                                            <p:cond delay="0"/>
                                          </p:stCondLst>
                                        </p:cTn>
                                        <p:tgtEl>
                                          <p:spTgt spid="395279"/>
                                        </p:tgtEl>
                                        <p:attrNameLst>
                                          <p:attrName>style.visibility</p:attrName>
                                        </p:attrNameLst>
                                      </p:cBhvr>
                                      <p:to>
                                        <p:strVal val="visible"/>
                                      </p:to>
                                    </p:set>
                                  </p:childTnLst>
                                </p:cTn>
                              </p:par>
                            </p:childTnLst>
                          </p:cTn>
                        </p:par>
                        <p:par>
                          <p:cTn id="39" fill="hold" nodeType="afterGroup">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395284"/>
                                        </p:tgtEl>
                                        <p:attrNameLst>
                                          <p:attrName>style.visibility</p:attrName>
                                        </p:attrNameLst>
                                      </p:cBhvr>
                                      <p:to>
                                        <p:strVal val="visible"/>
                                      </p:to>
                                    </p:set>
                                  </p:childTnLst>
                                </p:cTn>
                              </p:par>
                            </p:childTnLst>
                          </p:cTn>
                        </p:par>
                        <p:par>
                          <p:cTn id="42" fill="hold" nodeType="afterGroup">
                            <p:stCondLst>
                              <p:cond delay="2500"/>
                            </p:stCondLst>
                            <p:childTnLst>
                              <p:par>
                                <p:cTn id="43" presetID="1" presetClass="entr" presetSubtype="0" fill="hold" grpId="0" nodeType="afterEffect">
                                  <p:stCondLst>
                                    <p:cond delay="0"/>
                                  </p:stCondLst>
                                  <p:childTnLst>
                                    <p:set>
                                      <p:cBhvr>
                                        <p:cTn id="44" dur="1" fill="hold">
                                          <p:stCondLst>
                                            <p:cond delay="0"/>
                                          </p:stCondLst>
                                        </p:cTn>
                                        <p:tgtEl>
                                          <p:spTgt spid="395275"/>
                                        </p:tgtEl>
                                        <p:attrNameLst>
                                          <p:attrName>style.visibility</p:attrName>
                                        </p:attrNameLst>
                                      </p:cBhvr>
                                      <p:to>
                                        <p:strVal val="visible"/>
                                      </p:to>
                                    </p:set>
                                  </p:childTnLst>
                                </p:cTn>
                              </p:par>
                            </p:childTnLst>
                          </p:cTn>
                        </p:par>
                        <p:par>
                          <p:cTn id="45" fill="hold" nodeType="afterGroup">
                            <p:stCondLst>
                              <p:cond delay="2500"/>
                            </p:stCondLst>
                            <p:childTnLst>
                              <p:par>
                                <p:cTn id="46" presetID="12" presetClass="entr" presetSubtype="4" fill="hold" grpId="0" nodeType="afterEffect">
                                  <p:stCondLst>
                                    <p:cond delay="0"/>
                                  </p:stCondLst>
                                  <p:childTnLst>
                                    <p:set>
                                      <p:cBhvr>
                                        <p:cTn id="47" dur="1" fill="hold">
                                          <p:stCondLst>
                                            <p:cond delay="0"/>
                                          </p:stCondLst>
                                        </p:cTn>
                                        <p:tgtEl>
                                          <p:spTgt spid="395287"/>
                                        </p:tgtEl>
                                        <p:attrNameLst>
                                          <p:attrName>style.visibility</p:attrName>
                                        </p:attrNameLst>
                                      </p:cBhvr>
                                      <p:to>
                                        <p:strVal val="visible"/>
                                      </p:to>
                                    </p:set>
                                    <p:animEffect transition="in" filter="slide(fromBottom)">
                                      <p:cBhvr>
                                        <p:cTn id="48" dur="500"/>
                                        <p:tgtEl>
                                          <p:spTgt spid="395287"/>
                                        </p:tgtEl>
                                      </p:cBhvr>
                                    </p:animEffect>
                                  </p:childTnLst>
                                </p:cTn>
                              </p:par>
                            </p:childTnLst>
                          </p:cTn>
                        </p:par>
                        <p:par>
                          <p:cTn id="49" fill="hold" nodeType="afterGroup">
                            <p:stCondLst>
                              <p:cond delay="3000"/>
                            </p:stCondLst>
                            <p:childTnLst>
                              <p:par>
                                <p:cTn id="50" presetID="1" presetClass="entr" presetSubtype="0" fill="hold" grpId="0" nodeType="afterEffect">
                                  <p:stCondLst>
                                    <p:cond delay="0"/>
                                  </p:stCondLst>
                                  <p:childTnLst>
                                    <p:set>
                                      <p:cBhvr>
                                        <p:cTn id="51" dur="1" fill="hold">
                                          <p:stCondLst>
                                            <p:cond delay="0"/>
                                          </p:stCondLst>
                                        </p:cTn>
                                        <p:tgtEl>
                                          <p:spTgt spid="395277"/>
                                        </p:tgtEl>
                                        <p:attrNameLst>
                                          <p:attrName>style.visibility</p:attrName>
                                        </p:attrNameLst>
                                      </p:cBhvr>
                                      <p:to>
                                        <p:strVal val="visible"/>
                                      </p:to>
                                    </p:set>
                                  </p:childTnLst>
                                </p:cTn>
                              </p:par>
                            </p:childTnLst>
                          </p:cTn>
                        </p:par>
                        <p:par>
                          <p:cTn id="52" fill="hold" nodeType="afterGroup">
                            <p:stCondLst>
                              <p:cond delay="3000"/>
                            </p:stCondLst>
                            <p:childTnLst>
                              <p:par>
                                <p:cTn id="53" presetID="12" presetClass="entr" presetSubtype="4" fill="hold" grpId="0" nodeType="afterEffect">
                                  <p:stCondLst>
                                    <p:cond delay="0"/>
                                  </p:stCondLst>
                                  <p:childTnLst>
                                    <p:set>
                                      <p:cBhvr>
                                        <p:cTn id="54" dur="1" fill="hold">
                                          <p:stCondLst>
                                            <p:cond delay="0"/>
                                          </p:stCondLst>
                                        </p:cTn>
                                        <p:tgtEl>
                                          <p:spTgt spid="395286"/>
                                        </p:tgtEl>
                                        <p:attrNameLst>
                                          <p:attrName>style.visibility</p:attrName>
                                        </p:attrNameLst>
                                      </p:cBhvr>
                                      <p:to>
                                        <p:strVal val="visible"/>
                                      </p:to>
                                    </p:set>
                                    <p:animEffect transition="in" filter="slide(fromBottom)">
                                      <p:cBhvr>
                                        <p:cTn id="55" dur="500"/>
                                        <p:tgtEl>
                                          <p:spTgt spid="395286"/>
                                        </p:tgtEl>
                                      </p:cBhvr>
                                    </p:animEffect>
                                  </p:childTnLst>
                                </p:cTn>
                              </p:par>
                            </p:childTnLst>
                          </p:cTn>
                        </p:par>
                        <p:par>
                          <p:cTn id="56" fill="hold" nodeType="afterGroup">
                            <p:stCondLst>
                              <p:cond delay="3500"/>
                            </p:stCondLst>
                            <p:childTnLst>
                              <p:par>
                                <p:cTn id="57" presetID="12" presetClass="entr" presetSubtype="4" fill="hold" grpId="0" nodeType="afterEffect">
                                  <p:stCondLst>
                                    <p:cond delay="0"/>
                                  </p:stCondLst>
                                  <p:childTnLst>
                                    <p:set>
                                      <p:cBhvr>
                                        <p:cTn id="58" dur="1" fill="hold">
                                          <p:stCondLst>
                                            <p:cond delay="0"/>
                                          </p:stCondLst>
                                        </p:cTn>
                                        <p:tgtEl>
                                          <p:spTgt spid="395276"/>
                                        </p:tgtEl>
                                        <p:attrNameLst>
                                          <p:attrName>style.visibility</p:attrName>
                                        </p:attrNameLst>
                                      </p:cBhvr>
                                      <p:to>
                                        <p:strVal val="visible"/>
                                      </p:to>
                                    </p:set>
                                    <p:animEffect transition="in" filter="slide(fromBottom)">
                                      <p:cBhvr>
                                        <p:cTn id="59" dur="500"/>
                                        <p:tgtEl>
                                          <p:spTgt spid="395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8" grpId="0" animBg="1"/>
      <p:bldP spid="395275" grpId="0" animBg="1"/>
      <p:bldP spid="395276" grpId="0" animBg="1"/>
      <p:bldP spid="395277" grpId="0" animBg="1"/>
      <p:bldP spid="395278" grpId="0" animBg="1"/>
      <p:bldP spid="395279" grpId="0" animBg="1"/>
      <p:bldP spid="395280" grpId="0" animBg="1"/>
      <p:bldP spid="395281" grpId="0" animBg="1"/>
      <p:bldP spid="395282" grpId="0" animBg="1"/>
      <p:bldP spid="395283" grpId="0" animBg="1"/>
      <p:bldP spid="395284" grpId="0" animBg="1"/>
      <p:bldP spid="395285" grpId="0" animBg="1"/>
      <p:bldP spid="395286" grpId="0" animBg="1"/>
      <p:bldP spid="395287" grpId="0" animBg="1"/>
      <p:bldP spid="395289" grpId="0" animBg="1"/>
      <p:bldP spid="3952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r>
              <a:rPr lang="en-US" altLang="en-US" dirty="0">
                <a:solidFill>
                  <a:schemeClr val="tx1"/>
                </a:solidFill>
              </a:rPr>
              <a:t>Origin over 1400 years ago</a:t>
            </a:r>
          </a:p>
        </p:txBody>
      </p:sp>
      <p:sp>
        <p:nvSpPr>
          <p:cNvPr id="399363" name="Rectangle 3"/>
          <p:cNvSpPr>
            <a:spLocks noChangeArrowheads="1"/>
          </p:cNvSpPr>
          <p:nvPr/>
        </p:nvSpPr>
        <p:spPr bwMode="auto">
          <a:xfrm>
            <a:off x="358775" y="2388395"/>
            <a:ext cx="8785225" cy="576262"/>
          </a:xfrm>
          <a:prstGeom prst="rect">
            <a:avLst/>
          </a:prstGeom>
          <a:solidFill>
            <a:srgbClr val="CCECFF"/>
          </a:solidFill>
          <a:ln w="9525" algn="ctr">
            <a:solidFill>
              <a:schemeClr val="tx1"/>
            </a:solidFill>
            <a:miter lim="800000"/>
            <a:headEnd/>
            <a:tailEnd/>
          </a:ln>
          <a:effectLst>
            <a:outerShdw dist="35921" dir="2700000" algn="ctr" rotWithShape="0">
              <a:schemeClr val="tx1"/>
            </a:outerShdw>
          </a:effectLst>
        </p:spPr>
        <p:txBody>
          <a:bodyPr lIns="45720" rIns="45720" anchor="ctr"/>
          <a:lstStyle/>
          <a:p>
            <a:pPr algn="ctr">
              <a:buFont typeface="Arial" panose="020B0604020202020204" pitchFamily="34" charset="0"/>
              <a:buNone/>
            </a:pPr>
            <a:r>
              <a:rPr lang="en-US" altLang="en-US" sz="1600" b="1" dirty="0">
                <a:solidFill>
                  <a:schemeClr val="tx1"/>
                </a:solidFill>
                <a:latin typeface="Arial" panose="020B0604020202020204" pitchFamily="34" charset="0"/>
              </a:rPr>
              <a:t>Muhammad presented the guidance over 1400 years back…for all times to come</a:t>
            </a:r>
          </a:p>
        </p:txBody>
      </p:sp>
      <p:sp>
        <p:nvSpPr>
          <p:cNvPr id="399364" name="Rectangle 4"/>
          <p:cNvSpPr>
            <a:spLocks noChangeArrowheads="1"/>
          </p:cNvSpPr>
          <p:nvPr/>
        </p:nvSpPr>
        <p:spPr bwMode="auto">
          <a:xfrm>
            <a:off x="399098" y="3288506"/>
            <a:ext cx="4968875" cy="144463"/>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altLang="en-US" sz="1800" b="1">
              <a:solidFill>
                <a:schemeClr val="bg1"/>
              </a:solidFill>
              <a:latin typeface="Arial" panose="020B0604020202020204" pitchFamily="34" charset="0"/>
            </a:endParaRPr>
          </a:p>
        </p:txBody>
      </p:sp>
      <p:sp>
        <p:nvSpPr>
          <p:cNvPr id="399365" name="Text Box 5"/>
          <p:cNvSpPr txBox="1">
            <a:spLocks noChangeArrowheads="1"/>
          </p:cNvSpPr>
          <p:nvPr/>
        </p:nvSpPr>
        <p:spPr bwMode="auto">
          <a:xfrm>
            <a:off x="399098" y="3504406"/>
            <a:ext cx="1353502" cy="304800"/>
          </a:xfrm>
          <a:prstGeom prst="rect">
            <a:avLst/>
          </a:prstGeom>
          <a:solidFill>
            <a:srgbClr val="00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tLang="en-US" sz="1800" b="1" dirty="0">
                <a:solidFill>
                  <a:schemeClr val="bg1"/>
                </a:solidFill>
                <a:latin typeface="Arial" panose="020B0604020202020204" pitchFamily="34" charset="0"/>
              </a:rPr>
              <a:t> 610 AD</a:t>
            </a:r>
          </a:p>
        </p:txBody>
      </p:sp>
      <p:sp>
        <p:nvSpPr>
          <p:cNvPr id="399366" name="Text Box 6"/>
          <p:cNvSpPr txBox="1">
            <a:spLocks noChangeArrowheads="1"/>
          </p:cNvSpPr>
          <p:nvPr/>
        </p:nvSpPr>
        <p:spPr bwMode="auto">
          <a:xfrm>
            <a:off x="4863148" y="3504406"/>
            <a:ext cx="1004252" cy="252412"/>
          </a:xfrm>
          <a:prstGeom prst="rect">
            <a:avLst/>
          </a:prstGeom>
          <a:solidFill>
            <a:srgbClr val="00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tLang="en-US" sz="1800" b="1" dirty="0">
                <a:solidFill>
                  <a:schemeClr val="bg1"/>
                </a:solidFill>
                <a:latin typeface="Arial" panose="020B0604020202020204" pitchFamily="34" charset="0"/>
              </a:rPr>
              <a:t> </a:t>
            </a:r>
            <a:r>
              <a:rPr lang="en-GB" altLang="en-US" sz="1800" b="1" dirty="0" smtClean="0">
                <a:solidFill>
                  <a:schemeClr val="bg1"/>
                </a:solidFill>
                <a:latin typeface="Arial" panose="020B0604020202020204" pitchFamily="34" charset="0"/>
              </a:rPr>
              <a:t>2014</a:t>
            </a:r>
            <a:endParaRPr lang="en-GB" altLang="en-US" sz="1800" b="1" dirty="0">
              <a:solidFill>
                <a:schemeClr val="bg1"/>
              </a:solidFill>
              <a:latin typeface="Arial" panose="020B0604020202020204" pitchFamily="34" charset="0"/>
            </a:endParaRPr>
          </a:p>
        </p:txBody>
      </p:sp>
      <p:sp>
        <p:nvSpPr>
          <p:cNvPr id="399367" name="Cloud"/>
          <p:cNvSpPr>
            <a:spLocks noEditPoints="1" noChangeArrowheads="1"/>
          </p:cNvSpPr>
          <p:nvPr/>
        </p:nvSpPr>
        <p:spPr bwMode="auto">
          <a:xfrm>
            <a:off x="5439410" y="4153694"/>
            <a:ext cx="3529013" cy="17272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67 w 21600"/>
              <a:gd name="T5" fmla="*/ 10800 h 21600"/>
              <a:gd name="T6" fmla="*/ 10800 w 21600"/>
              <a:gd name="T7" fmla="*/ 21577 h 21600"/>
              <a:gd name="T8" fmla="*/ 21582 w 21600"/>
              <a:gd name="T9" fmla="*/ 10800 h 21600"/>
              <a:gd name="T10" fmla="*/ 10800 w 21600"/>
              <a:gd name="T11" fmla="*/ 1235 h 21600"/>
              <a:gd name="T12" fmla="*/ 3163 w 21600"/>
              <a:gd name="T13" fmla="*/ 3163 h 21600"/>
              <a:gd name="T14" fmla="*/ 18437 w 21600"/>
              <a:gd name="T15" fmla="*/ 18437 h 21600"/>
            </a:gdLst>
            <a:ahLst/>
            <a:cxnLst>
              <a:cxn ang="0">
                <a:pos x="T4" y="T5"/>
              </a:cxn>
              <a:cxn ang="0">
                <a:pos x="T6" y="T7"/>
              </a:cxn>
              <a:cxn ang="0">
                <a:pos x="T8" y="T9"/>
              </a:cxn>
              <a:cxn ang="0">
                <a:pos x="T10" y="T11"/>
              </a:cxn>
            </a:cxnLst>
            <a:rect l="T12" t="T13" r="T14" b="T15"/>
            <a:pathLst>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Lst>
          </a:custGeom>
          <a:solidFill>
            <a:srgbClr val="FFFF99"/>
          </a:solidFill>
          <a:ln w="9525">
            <a:solidFill>
              <a:srgbClr val="000000"/>
            </a:solidFill>
            <a:miter lim="800000"/>
            <a:headEnd/>
            <a:tailEnd/>
          </a:ln>
          <a:effectLst>
            <a:outerShdw dist="35921" dir="2700000" algn="ctr" rotWithShape="0">
              <a:srgbClr val="000000"/>
            </a:outerShdw>
          </a:effectLst>
        </p:spPr>
        <p:txBody>
          <a:bodyPr anchor="ctr"/>
          <a:lstStyle/>
          <a:p>
            <a:pPr algn="ctr" eaLnBrk="0" hangingPunct="0"/>
            <a:r>
              <a:rPr lang="en-US" altLang="en-US" sz="1600" b="1">
                <a:solidFill>
                  <a:srgbClr val="004E2D"/>
                </a:solidFill>
                <a:latin typeface="Arial" panose="020B0604020202020204" pitchFamily="34" charset="0"/>
              </a:rPr>
              <a:t>Muhammad’s proven cure can solve all our problems and set the human world on the right course once again</a:t>
            </a:r>
          </a:p>
        </p:txBody>
      </p:sp>
      <p:sp>
        <p:nvSpPr>
          <p:cNvPr id="399368" name="Rectangle 8"/>
          <p:cNvSpPr>
            <a:spLocks noChangeArrowheads="1"/>
          </p:cNvSpPr>
          <p:nvPr/>
        </p:nvSpPr>
        <p:spPr bwMode="auto">
          <a:xfrm>
            <a:off x="5367973" y="3288506"/>
            <a:ext cx="3455987" cy="144463"/>
          </a:xfrm>
          <a:prstGeom prst="rect">
            <a:avLst/>
          </a:prstGeom>
          <a:solidFill>
            <a:srgbClr val="FF99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altLang="en-US" sz="1800" b="1">
              <a:solidFill>
                <a:schemeClr val="bg1"/>
              </a:solidFill>
              <a:latin typeface="Arial" panose="020B0604020202020204" pitchFamily="34" charset="0"/>
            </a:endParaRPr>
          </a:p>
        </p:txBody>
      </p:sp>
      <p:sp>
        <p:nvSpPr>
          <p:cNvPr id="399369" name="Text Box 9"/>
          <p:cNvSpPr txBox="1">
            <a:spLocks noChangeArrowheads="1"/>
          </p:cNvSpPr>
          <p:nvPr/>
        </p:nvSpPr>
        <p:spPr bwMode="auto">
          <a:xfrm>
            <a:off x="6015673" y="3504406"/>
            <a:ext cx="273685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45720" rIns="45720">
            <a:spAutoFit/>
          </a:bodyPr>
          <a:lstStyle/>
          <a:p>
            <a:pPr algn="ctr" eaLnBrk="0" hangingPunct="0"/>
            <a:r>
              <a:rPr lang="en-GB" altLang="en-US" sz="1400" b="1">
                <a:solidFill>
                  <a:srgbClr val="004E2D"/>
                </a:solidFill>
                <a:latin typeface="Arial" panose="020B0604020202020204" pitchFamily="34" charset="0"/>
              </a:rPr>
              <a:t>Now and the future…</a:t>
            </a:r>
          </a:p>
        </p:txBody>
      </p:sp>
      <p:sp>
        <p:nvSpPr>
          <p:cNvPr id="399370" name="Cloud"/>
          <p:cNvSpPr>
            <a:spLocks noEditPoints="1" noChangeArrowheads="1"/>
          </p:cNvSpPr>
          <p:nvPr/>
        </p:nvSpPr>
        <p:spPr bwMode="auto">
          <a:xfrm>
            <a:off x="903923" y="4225131"/>
            <a:ext cx="3384550" cy="1512888"/>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67 w 21600"/>
              <a:gd name="T5" fmla="*/ 10800 h 21600"/>
              <a:gd name="T6" fmla="*/ 10800 w 21600"/>
              <a:gd name="T7" fmla="*/ 21577 h 21600"/>
              <a:gd name="T8" fmla="*/ 21582 w 21600"/>
              <a:gd name="T9" fmla="*/ 10800 h 21600"/>
              <a:gd name="T10" fmla="*/ 10800 w 21600"/>
              <a:gd name="T11" fmla="*/ 1235 h 21600"/>
              <a:gd name="T12" fmla="*/ 3163 w 21600"/>
              <a:gd name="T13" fmla="*/ 3163 h 21600"/>
              <a:gd name="T14" fmla="*/ 18437 w 21600"/>
              <a:gd name="T15" fmla="*/ 18437 h 21600"/>
            </a:gdLst>
            <a:ahLst/>
            <a:cxnLst>
              <a:cxn ang="0">
                <a:pos x="T4" y="T5"/>
              </a:cxn>
              <a:cxn ang="0">
                <a:pos x="T6" y="T7"/>
              </a:cxn>
              <a:cxn ang="0">
                <a:pos x="T8" y="T9"/>
              </a:cxn>
              <a:cxn ang="0">
                <a:pos x="T10" y="T11"/>
              </a:cxn>
            </a:cxnLst>
            <a:rect l="T12" t="T13" r="T14" b="T15"/>
            <a:pathLst>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Lst>
          </a:custGeom>
          <a:solidFill>
            <a:srgbClr val="FFFF99"/>
          </a:solidFill>
          <a:ln w="9525">
            <a:solidFill>
              <a:srgbClr val="000000"/>
            </a:solidFill>
            <a:miter lim="800000"/>
            <a:headEnd/>
            <a:tailEnd/>
          </a:ln>
          <a:effectLst>
            <a:outerShdw dist="35921" dir="2700000" algn="ctr" rotWithShape="0">
              <a:srgbClr val="000000"/>
            </a:outerShdw>
          </a:effectLst>
        </p:spPr>
        <p:txBody>
          <a:bodyPr anchor="ctr"/>
          <a:lstStyle/>
          <a:p>
            <a:pPr algn="ctr" eaLnBrk="0" hangingPunct="0"/>
            <a:r>
              <a:rPr lang="en-US" altLang="en-US" sz="1600" b="1">
                <a:solidFill>
                  <a:srgbClr val="004E2D"/>
                </a:solidFill>
                <a:latin typeface="Arial" panose="020B0604020202020204" pitchFamily="34" charset="0"/>
              </a:rPr>
              <a:t>The best values of life we see today were given 1400 years ago</a:t>
            </a:r>
          </a:p>
        </p:txBody>
      </p:sp>
    </p:spTree>
    <p:extLst>
      <p:ext uri="{BB962C8B-B14F-4D97-AF65-F5344CB8AC3E}">
        <p14:creationId xmlns:p14="http://schemas.microsoft.com/office/powerpoint/2010/main" val="1058809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99363"/>
                                        </p:tgtEl>
                                        <p:attrNameLst>
                                          <p:attrName>style.visibility</p:attrName>
                                        </p:attrNameLst>
                                      </p:cBhvr>
                                      <p:to>
                                        <p:strVal val="visible"/>
                                      </p:to>
                                    </p:set>
                                    <p:animEffect transition="in" filter="slide(fromLeft)">
                                      <p:cBhvr>
                                        <p:cTn id="7" dur="500"/>
                                        <p:tgtEl>
                                          <p:spTgt spid="399363"/>
                                        </p:tgtEl>
                                      </p:cBhvr>
                                    </p:animEffect>
                                  </p:childTnLst>
                                </p:cTn>
                              </p:par>
                            </p:childTnLst>
                          </p:cTn>
                        </p:par>
                        <p:par>
                          <p:cTn id="8" fill="hold" nodeType="afterGroup">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399364"/>
                                        </p:tgtEl>
                                        <p:attrNameLst>
                                          <p:attrName>style.visibility</p:attrName>
                                        </p:attrNameLst>
                                      </p:cBhvr>
                                      <p:to>
                                        <p:strVal val="visible"/>
                                      </p:to>
                                    </p:set>
                                    <p:animEffect transition="in" filter="slide(fromRight)">
                                      <p:cBhvr>
                                        <p:cTn id="11" dur="500"/>
                                        <p:tgtEl>
                                          <p:spTgt spid="399364"/>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9936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99365"/>
                                        </p:tgtEl>
                                        <p:attrNameLst>
                                          <p:attrName>style.visibility</p:attrName>
                                        </p:attrNameLst>
                                      </p:cBhvr>
                                      <p:to>
                                        <p:strVal val="visible"/>
                                      </p:to>
                                    </p:set>
                                  </p:childTnLst>
                                </p:cTn>
                              </p:par>
                              <p:par>
                                <p:cTn id="16" presetID="53" presetClass="entr" presetSubtype="0" fill="hold" grpId="0" nodeType="withEffect">
                                  <p:stCondLst>
                                    <p:cond delay="0"/>
                                  </p:stCondLst>
                                  <p:childTnLst>
                                    <p:set>
                                      <p:cBhvr>
                                        <p:cTn id="17" dur="1" fill="hold">
                                          <p:stCondLst>
                                            <p:cond delay="0"/>
                                          </p:stCondLst>
                                        </p:cTn>
                                        <p:tgtEl>
                                          <p:spTgt spid="399370"/>
                                        </p:tgtEl>
                                        <p:attrNameLst>
                                          <p:attrName>style.visibility</p:attrName>
                                        </p:attrNameLst>
                                      </p:cBhvr>
                                      <p:to>
                                        <p:strVal val="visible"/>
                                      </p:to>
                                    </p:set>
                                    <p:anim calcmode="lin" valueType="num">
                                      <p:cBhvr>
                                        <p:cTn id="18" dur="1000" fill="hold"/>
                                        <p:tgtEl>
                                          <p:spTgt spid="399370"/>
                                        </p:tgtEl>
                                        <p:attrNameLst>
                                          <p:attrName>ppt_w</p:attrName>
                                        </p:attrNameLst>
                                      </p:cBhvr>
                                      <p:tavLst>
                                        <p:tav tm="0">
                                          <p:val>
                                            <p:fltVal val="0"/>
                                          </p:val>
                                        </p:tav>
                                        <p:tav tm="100000">
                                          <p:val>
                                            <p:strVal val="#ppt_w"/>
                                          </p:val>
                                        </p:tav>
                                      </p:tavLst>
                                    </p:anim>
                                    <p:anim calcmode="lin" valueType="num">
                                      <p:cBhvr>
                                        <p:cTn id="19" dur="1000" fill="hold"/>
                                        <p:tgtEl>
                                          <p:spTgt spid="399370"/>
                                        </p:tgtEl>
                                        <p:attrNameLst>
                                          <p:attrName>ppt_h</p:attrName>
                                        </p:attrNameLst>
                                      </p:cBhvr>
                                      <p:tavLst>
                                        <p:tav tm="0">
                                          <p:val>
                                            <p:fltVal val="0"/>
                                          </p:val>
                                        </p:tav>
                                        <p:tav tm="100000">
                                          <p:val>
                                            <p:strVal val="#ppt_h"/>
                                          </p:val>
                                        </p:tav>
                                      </p:tavLst>
                                    </p:anim>
                                    <p:animEffect transition="in" filter="fade">
                                      <p:cBhvr>
                                        <p:cTn id="20" dur="1000"/>
                                        <p:tgtEl>
                                          <p:spTgt spid="39937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399367"/>
                                        </p:tgtEl>
                                        <p:attrNameLst>
                                          <p:attrName>style.visibility</p:attrName>
                                        </p:attrNameLst>
                                      </p:cBhvr>
                                      <p:to>
                                        <p:strVal val="visible"/>
                                      </p:to>
                                    </p:set>
                                    <p:anim calcmode="lin" valueType="num">
                                      <p:cBhvr>
                                        <p:cTn id="25" dur="1000" fill="hold"/>
                                        <p:tgtEl>
                                          <p:spTgt spid="399367"/>
                                        </p:tgtEl>
                                        <p:attrNameLst>
                                          <p:attrName>ppt_w</p:attrName>
                                        </p:attrNameLst>
                                      </p:cBhvr>
                                      <p:tavLst>
                                        <p:tav tm="0">
                                          <p:val>
                                            <p:fltVal val="0"/>
                                          </p:val>
                                        </p:tav>
                                        <p:tav tm="100000">
                                          <p:val>
                                            <p:strVal val="#ppt_w"/>
                                          </p:val>
                                        </p:tav>
                                      </p:tavLst>
                                    </p:anim>
                                    <p:anim calcmode="lin" valueType="num">
                                      <p:cBhvr>
                                        <p:cTn id="26" dur="1000" fill="hold"/>
                                        <p:tgtEl>
                                          <p:spTgt spid="399367"/>
                                        </p:tgtEl>
                                        <p:attrNameLst>
                                          <p:attrName>ppt_h</p:attrName>
                                        </p:attrNameLst>
                                      </p:cBhvr>
                                      <p:tavLst>
                                        <p:tav tm="0">
                                          <p:val>
                                            <p:fltVal val="0"/>
                                          </p:val>
                                        </p:tav>
                                        <p:tav tm="100000">
                                          <p:val>
                                            <p:strVal val="#ppt_h"/>
                                          </p:val>
                                        </p:tav>
                                      </p:tavLst>
                                    </p:anim>
                                    <p:animEffect transition="in" filter="fade">
                                      <p:cBhvr>
                                        <p:cTn id="27" dur="1000"/>
                                        <p:tgtEl>
                                          <p:spTgt spid="399367"/>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399368"/>
                                        </p:tgtEl>
                                        <p:attrNameLst>
                                          <p:attrName>style.visibility</p:attrName>
                                        </p:attrNameLst>
                                      </p:cBhvr>
                                      <p:to>
                                        <p:strVal val="visible"/>
                                      </p:to>
                                    </p:set>
                                    <p:animEffect transition="in" filter="slide(fromLeft)">
                                      <p:cBhvr>
                                        <p:cTn id="30" dur="500"/>
                                        <p:tgtEl>
                                          <p:spTgt spid="399368"/>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399369"/>
                                        </p:tgtEl>
                                        <p:attrNameLst>
                                          <p:attrName>style.visibility</p:attrName>
                                        </p:attrNameLst>
                                      </p:cBhvr>
                                      <p:to>
                                        <p:strVal val="visible"/>
                                      </p:to>
                                    </p:set>
                                    <p:animEffect transition="in" filter="slide(fromLeft)">
                                      <p:cBhvr>
                                        <p:cTn id="33" dur="500"/>
                                        <p:tgtEl>
                                          <p:spTgt spid="399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3" grpId="0" animBg="1"/>
      <p:bldP spid="399364" grpId="0" animBg="1"/>
      <p:bldP spid="399365" grpId="0" animBg="1"/>
      <p:bldP spid="399366" grpId="0" animBg="1"/>
      <p:bldP spid="399367" grpId="0" animBg="1"/>
      <p:bldP spid="399368" grpId="0" animBg="1"/>
      <p:bldP spid="399369" grpId="0"/>
      <p:bldP spid="3993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34" name="Oval 22"/>
          <p:cNvSpPr>
            <a:spLocks noChangeArrowheads="1"/>
          </p:cNvSpPr>
          <p:nvPr/>
        </p:nvSpPr>
        <p:spPr bwMode="auto">
          <a:xfrm>
            <a:off x="5364163" y="3271838"/>
            <a:ext cx="2686050" cy="2678112"/>
          </a:xfrm>
          <a:prstGeom prst="ellipse">
            <a:avLst/>
          </a:prstGeom>
          <a:solidFill>
            <a:srgbClr val="009999"/>
          </a:solidFill>
          <a:ln>
            <a:noFill/>
          </a:ln>
          <a:effectLst>
            <a:outerShdw dist="35921" dir="2700000" algn="ctr" rotWithShape="0">
              <a:schemeClr val="tx1"/>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algn="ctr" eaLnBrk="0" hangingPunct="0"/>
            <a:endParaRPr lang="en-GB" altLang="en-US" sz="1800" b="1">
              <a:solidFill>
                <a:schemeClr val="bg1"/>
              </a:solidFill>
              <a:latin typeface="Arial" panose="020B0604020202020204" pitchFamily="34" charset="0"/>
            </a:endParaRPr>
          </a:p>
        </p:txBody>
      </p:sp>
      <p:sp>
        <p:nvSpPr>
          <p:cNvPr id="397314" name="Rectangle 2"/>
          <p:cNvSpPr>
            <a:spLocks noGrp="1" noChangeArrowheads="1"/>
          </p:cNvSpPr>
          <p:nvPr>
            <p:ph type="title"/>
          </p:nvPr>
        </p:nvSpPr>
        <p:spPr/>
        <p:txBody>
          <a:bodyPr/>
          <a:lstStyle/>
          <a:p>
            <a:r>
              <a:rPr lang="en-US" altLang="en-US" dirty="0">
                <a:solidFill>
                  <a:schemeClr val="tx1"/>
                </a:solidFill>
              </a:rPr>
              <a:t>Muhammad and Religion </a:t>
            </a:r>
          </a:p>
        </p:txBody>
      </p:sp>
      <p:sp>
        <p:nvSpPr>
          <p:cNvPr id="397316" name="Oval 4"/>
          <p:cNvSpPr>
            <a:spLocks noChangeArrowheads="1"/>
          </p:cNvSpPr>
          <p:nvPr/>
        </p:nvSpPr>
        <p:spPr bwMode="auto">
          <a:xfrm>
            <a:off x="1084263" y="3486150"/>
            <a:ext cx="1295400" cy="1225550"/>
          </a:xfrm>
          <a:prstGeom prst="ellipse">
            <a:avLst/>
          </a:prstGeom>
          <a:solidFill>
            <a:srgbClr val="808080"/>
          </a:solidFill>
          <a:ln w="9525" algn="ctr">
            <a:solidFill>
              <a:schemeClr val="tx1"/>
            </a:solidFill>
            <a:round/>
            <a:headEnd/>
            <a:tailEnd/>
          </a:ln>
          <a:effectLst>
            <a:outerShdw dist="35921" dir="2700000" algn="ctr" rotWithShape="0">
              <a:schemeClr val="tx1"/>
            </a:outerShdw>
          </a:effectLst>
        </p:spPr>
        <p:txBody>
          <a:bodyPr wrap="none" anchor="ctr"/>
          <a:lstStyle/>
          <a:p>
            <a:pPr algn="ctr" eaLnBrk="0" hangingPunct="0"/>
            <a:r>
              <a:rPr lang="en-ZA" altLang="en-US" sz="1600" b="1">
                <a:solidFill>
                  <a:schemeClr val="bg1"/>
                </a:solidFill>
                <a:latin typeface="Arial" panose="020B0604020202020204" pitchFamily="34" charset="0"/>
              </a:rPr>
              <a:t>Life</a:t>
            </a:r>
          </a:p>
        </p:txBody>
      </p:sp>
      <p:sp>
        <p:nvSpPr>
          <p:cNvPr id="397317" name="Oval 5"/>
          <p:cNvSpPr>
            <a:spLocks noChangeArrowheads="1"/>
          </p:cNvSpPr>
          <p:nvPr/>
        </p:nvSpPr>
        <p:spPr bwMode="auto">
          <a:xfrm>
            <a:off x="6011863" y="3919538"/>
            <a:ext cx="1295400" cy="1225550"/>
          </a:xfrm>
          <a:prstGeom prst="ellipse">
            <a:avLst/>
          </a:prstGeom>
          <a:solidFill>
            <a:srgbClr val="808080"/>
          </a:solidFill>
          <a:ln w="9525" algn="ctr">
            <a:solidFill>
              <a:schemeClr val="tx1"/>
            </a:solidFill>
            <a:round/>
            <a:headEnd/>
            <a:tailEnd/>
          </a:ln>
          <a:effectLst>
            <a:outerShdw dist="35921" dir="2700000" algn="ctr" rotWithShape="0">
              <a:schemeClr val="tx1"/>
            </a:outerShdw>
          </a:effectLst>
        </p:spPr>
        <p:txBody>
          <a:bodyPr wrap="none" anchor="ctr"/>
          <a:lstStyle/>
          <a:p>
            <a:pPr algn="ctr" eaLnBrk="0" hangingPunct="0"/>
            <a:r>
              <a:rPr lang="en-ZA" altLang="en-US" sz="1600" b="1">
                <a:solidFill>
                  <a:schemeClr val="bg1"/>
                </a:solidFill>
                <a:latin typeface="Arial" panose="020B0604020202020204" pitchFamily="34" charset="0"/>
              </a:rPr>
              <a:t>Life</a:t>
            </a:r>
          </a:p>
        </p:txBody>
      </p:sp>
      <p:sp>
        <p:nvSpPr>
          <p:cNvPr id="397318" name="Oval 6"/>
          <p:cNvSpPr>
            <a:spLocks noChangeArrowheads="1"/>
          </p:cNvSpPr>
          <p:nvPr/>
        </p:nvSpPr>
        <p:spPr bwMode="auto">
          <a:xfrm>
            <a:off x="2813050" y="3486150"/>
            <a:ext cx="1295400" cy="1225550"/>
          </a:xfrm>
          <a:prstGeom prst="ellipse">
            <a:avLst/>
          </a:prstGeom>
          <a:solidFill>
            <a:srgbClr val="009999"/>
          </a:solidFill>
          <a:ln>
            <a:noFill/>
          </a:ln>
          <a:effectLst>
            <a:outerShdw dist="35921" dir="2700000" algn="ctr" rotWithShape="0">
              <a:schemeClr val="tx1"/>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algn="ctr" eaLnBrk="0" hangingPunct="0"/>
            <a:r>
              <a:rPr lang="en-ZA" altLang="en-US" sz="1600" b="1">
                <a:solidFill>
                  <a:schemeClr val="bg1"/>
                </a:solidFill>
                <a:latin typeface="Arial" panose="020B0604020202020204" pitchFamily="34" charset="0"/>
              </a:rPr>
              <a:t>Religion</a:t>
            </a:r>
          </a:p>
        </p:txBody>
      </p:sp>
      <p:sp>
        <p:nvSpPr>
          <p:cNvPr id="397319" name="Title"/>
          <p:cNvSpPr txBox="1">
            <a:spLocks noChangeArrowheads="1"/>
          </p:cNvSpPr>
          <p:nvPr/>
        </p:nvSpPr>
        <p:spPr bwMode="auto">
          <a:xfrm>
            <a:off x="540625" y="2636838"/>
            <a:ext cx="39225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buFont typeface="Wingdings" panose="05000000000000000000" pitchFamily="2" charset="2"/>
              <a:buChar char="Ü"/>
            </a:pPr>
            <a:r>
              <a:rPr lang="en-US" altLang="en-US" sz="1400" b="1" dirty="0">
                <a:solidFill>
                  <a:schemeClr val="tx1"/>
                </a:solidFill>
                <a:latin typeface="Arial" panose="020B0604020202020204" pitchFamily="34" charset="0"/>
              </a:rPr>
              <a:t> Religion has nothing to do with practical life</a:t>
            </a:r>
          </a:p>
        </p:txBody>
      </p:sp>
      <p:sp>
        <p:nvSpPr>
          <p:cNvPr id="397320" name="Title"/>
          <p:cNvSpPr txBox="1">
            <a:spLocks noChangeArrowheads="1"/>
          </p:cNvSpPr>
          <p:nvPr/>
        </p:nvSpPr>
        <p:spPr bwMode="auto">
          <a:xfrm>
            <a:off x="5148263" y="2636838"/>
            <a:ext cx="3217862"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0" hangingPunct="0">
              <a:buFont typeface="Wingdings" panose="05000000000000000000" pitchFamily="2" charset="2"/>
              <a:buChar char="Ü"/>
            </a:pPr>
            <a:r>
              <a:rPr lang="en-US" altLang="en-US" sz="1400" b="1">
                <a:latin typeface="Arial" panose="020B0604020202020204" pitchFamily="34" charset="0"/>
              </a:rPr>
              <a:t> </a:t>
            </a:r>
            <a:r>
              <a:rPr lang="en-US" altLang="en-US" sz="1400" b="1">
                <a:solidFill>
                  <a:srgbClr val="FF3300"/>
                </a:solidFill>
                <a:latin typeface="Arial" panose="020B0604020202020204" pitchFamily="34" charset="0"/>
              </a:rPr>
              <a:t>Religion guides every aspect of life.</a:t>
            </a:r>
          </a:p>
          <a:p>
            <a:pPr eaLnBrk="0" hangingPunct="0">
              <a:buFont typeface="Wingdings" panose="05000000000000000000" pitchFamily="2" charset="2"/>
              <a:buChar char="Ü"/>
            </a:pPr>
            <a:r>
              <a:rPr lang="en-US" altLang="en-US" sz="1400" b="1">
                <a:latin typeface="Arial" panose="020B0604020202020204" pitchFamily="34" charset="0"/>
              </a:rPr>
              <a:t> </a:t>
            </a:r>
            <a:r>
              <a:rPr lang="en-US" altLang="en-US" sz="1400" b="1">
                <a:solidFill>
                  <a:schemeClr val="accent2"/>
                </a:solidFill>
                <a:latin typeface="Arial" panose="020B0604020202020204" pitchFamily="34" charset="0"/>
              </a:rPr>
              <a:t>Religion betters life.</a:t>
            </a:r>
          </a:p>
        </p:txBody>
      </p:sp>
      <p:sp>
        <p:nvSpPr>
          <p:cNvPr id="397322" name="Text Box 10"/>
          <p:cNvSpPr txBox="1">
            <a:spLocks noChangeArrowheads="1"/>
          </p:cNvSpPr>
          <p:nvPr/>
        </p:nvSpPr>
        <p:spPr bwMode="auto">
          <a:xfrm>
            <a:off x="1042988" y="1916113"/>
            <a:ext cx="3744912" cy="366712"/>
          </a:xfrm>
          <a:prstGeom prst="rect">
            <a:avLst/>
          </a:prstGeom>
          <a:solidFill>
            <a:srgbClr val="CCECFF"/>
          </a:solidFill>
          <a:ln w="9525" algn="ctr">
            <a:solidFill>
              <a:schemeClr val="tx1"/>
            </a:solidFill>
            <a:miter lim="800000"/>
            <a:headEnd/>
            <a:tailEnd/>
          </a:ln>
          <a:effectLst>
            <a:outerShdw dist="35921" dir="2700000" algn="ctr" rotWithShape="0">
              <a:schemeClr val="tx1"/>
            </a:outerShdw>
          </a:effectLst>
        </p:spPr>
        <p:txBody>
          <a:bodyPr lIns="45720" rIns="45720" anchor="ctr"/>
          <a:lstStyle/>
          <a:p>
            <a:pPr algn="ctr">
              <a:buFont typeface="Arial" panose="020B0604020202020204" pitchFamily="34" charset="0"/>
              <a:buNone/>
            </a:pPr>
            <a:r>
              <a:rPr lang="en-US" altLang="en-US" sz="1600" b="1" dirty="0">
                <a:solidFill>
                  <a:schemeClr val="tx1"/>
                </a:solidFill>
                <a:latin typeface="Arial" panose="020B0604020202020204" pitchFamily="34" charset="0"/>
              </a:rPr>
              <a:t>BEFORE</a:t>
            </a:r>
          </a:p>
        </p:txBody>
      </p:sp>
      <p:sp>
        <p:nvSpPr>
          <p:cNvPr id="397323" name="Text Box 11"/>
          <p:cNvSpPr txBox="1">
            <a:spLocks noChangeArrowheads="1"/>
          </p:cNvSpPr>
          <p:nvPr/>
        </p:nvSpPr>
        <p:spPr bwMode="auto">
          <a:xfrm>
            <a:off x="4643438" y="1916113"/>
            <a:ext cx="3384550" cy="366712"/>
          </a:xfrm>
          <a:prstGeom prst="rect">
            <a:avLst/>
          </a:prstGeom>
          <a:solidFill>
            <a:srgbClr val="CCECFF"/>
          </a:solidFill>
          <a:ln w="9525" algn="ctr">
            <a:solidFill>
              <a:schemeClr val="tx1"/>
            </a:solidFill>
            <a:miter lim="800000"/>
            <a:headEnd/>
            <a:tailEnd/>
          </a:ln>
          <a:effectLst>
            <a:outerShdw dist="35921" dir="2700000" algn="ctr" rotWithShape="0">
              <a:schemeClr val="tx1"/>
            </a:outerShdw>
          </a:effectLst>
        </p:spPr>
        <p:txBody>
          <a:bodyPr lIns="45720" rIns="45720" anchor="ctr"/>
          <a:lstStyle/>
          <a:p>
            <a:pPr algn="ctr">
              <a:buFont typeface="Arial" panose="020B0604020202020204" pitchFamily="34" charset="0"/>
              <a:buNone/>
            </a:pPr>
            <a:r>
              <a:rPr lang="en-US" altLang="en-US" sz="1600" b="1">
                <a:solidFill>
                  <a:schemeClr val="tx1"/>
                </a:solidFill>
                <a:latin typeface="Arial" panose="020B0604020202020204" pitchFamily="34" charset="0"/>
              </a:rPr>
              <a:t>AFTER</a:t>
            </a:r>
          </a:p>
        </p:txBody>
      </p:sp>
      <p:sp>
        <p:nvSpPr>
          <p:cNvPr id="397326" name="Line 14"/>
          <p:cNvSpPr>
            <a:spLocks noChangeShapeType="1"/>
          </p:cNvSpPr>
          <p:nvPr/>
        </p:nvSpPr>
        <p:spPr bwMode="auto">
          <a:xfrm>
            <a:off x="2627313" y="3141663"/>
            <a:ext cx="0" cy="2506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7327" name="Title"/>
          <p:cNvSpPr txBox="1">
            <a:spLocks noChangeArrowheads="1"/>
          </p:cNvSpPr>
          <p:nvPr/>
        </p:nvSpPr>
        <p:spPr bwMode="auto">
          <a:xfrm>
            <a:off x="6300788" y="3414713"/>
            <a:ext cx="7969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400" b="1">
                <a:solidFill>
                  <a:schemeClr val="bg1"/>
                </a:solidFill>
                <a:latin typeface="Arial" panose="020B0604020202020204" pitchFamily="34" charset="0"/>
              </a:rPr>
              <a:t>Religion  </a:t>
            </a:r>
          </a:p>
        </p:txBody>
      </p:sp>
      <p:sp>
        <p:nvSpPr>
          <p:cNvPr id="397329" name="Line 17"/>
          <p:cNvSpPr>
            <a:spLocks noChangeShapeType="1"/>
          </p:cNvSpPr>
          <p:nvPr/>
        </p:nvSpPr>
        <p:spPr bwMode="auto">
          <a:xfrm>
            <a:off x="4643438" y="1916113"/>
            <a:ext cx="0" cy="39608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7330" name="Title"/>
          <p:cNvSpPr txBox="1">
            <a:spLocks noChangeArrowheads="1"/>
          </p:cNvSpPr>
          <p:nvPr/>
        </p:nvSpPr>
        <p:spPr bwMode="auto">
          <a:xfrm>
            <a:off x="974725" y="864732"/>
            <a:ext cx="78803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eaLnBrk="0" hangingPunct="0">
              <a:buNone/>
            </a:pPr>
            <a:r>
              <a:rPr lang="en-US" altLang="en-US" sz="2000" b="1" dirty="0">
                <a:solidFill>
                  <a:schemeClr val="tx1"/>
                </a:solidFill>
                <a:latin typeface="Arial" panose="020B0604020202020204" pitchFamily="34" charset="0"/>
              </a:rPr>
              <a:t>With the advent of Muhammad, the notion of religion changed</a:t>
            </a:r>
          </a:p>
        </p:txBody>
      </p:sp>
    </p:spTree>
    <p:extLst>
      <p:ext uri="{BB962C8B-B14F-4D97-AF65-F5344CB8AC3E}">
        <p14:creationId xmlns:p14="http://schemas.microsoft.com/office/powerpoint/2010/main" val="283748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397316"/>
                                        </p:tgtEl>
                                        <p:attrNameLst>
                                          <p:attrName>style.visibility</p:attrName>
                                        </p:attrNameLst>
                                      </p:cBhvr>
                                      <p:to>
                                        <p:strVal val="visible"/>
                                      </p:to>
                                    </p:set>
                                    <p:animEffect transition="in" filter="slide(fromRight)">
                                      <p:cBhvr>
                                        <p:cTn id="7" dur="1000"/>
                                        <p:tgtEl>
                                          <p:spTgt spid="397316"/>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97318"/>
                                        </p:tgtEl>
                                        <p:attrNameLst>
                                          <p:attrName>style.visibility</p:attrName>
                                        </p:attrNameLst>
                                      </p:cBhvr>
                                      <p:to>
                                        <p:strVal val="visible"/>
                                      </p:to>
                                    </p:set>
                                    <p:animEffect transition="in" filter="slide(fromLeft)">
                                      <p:cBhvr>
                                        <p:cTn id="10" dur="1000"/>
                                        <p:tgtEl>
                                          <p:spTgt spid="3973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397320"/>
                                        </p:tgtEl>
                                        <p:attrNameLst>
                                          <p:attrName>style.visibility</p:attrName>
                                        </p:attrNameLst>
                                      </p:cBhvr>
                                      <p:to>
                                        <p:strVal val="visible"/>
                                      </p:to>
                                    </p:set>
                                    <p:anim calcmode="lin" valueType="num">
                                      <p:cBhvr>
                                        <p:cTn id="15" dur="500" fill="hold"/>
                                        <p:tgtEl>
                                          <p:spTgt spid="397320"/>
                                        </p:tgtEl>
                                        <p:attrNameLst>
                                          <p:attrName>ppt_w</p:attrName>
                                        </p:attrNameLst>
                                      </p:cBhvr>
                                      <p:tavLst>
                                        <p:tav tm="0">
                                          <p:val>
                                            <p:fltVal val="0"/>
                                          </p:val>
                                        </p:tav>
                                        <p:tav tm="100000">
                                          <p:val>
                                            <p:strVal val="#ppt_w"/>
                                          </p:val>
                                        </p:tav>
                                      </p:tavLst>
                                    </p:anim>
                                    <p:anim calcmode="lin" valueType="num">
                                      <p:cBhvr>
                                        <p:cTn id="16" dur="500" fill="hold"/>
                                        <p:tgtEl>
                                          <p:spTgt spid="397320"/>
                                        </p:tgtEl>
                                        <p:attrNameLst>
                                          <p:attrName>ppt_h</p:attrName>
                                        </p:attrNameLst>
                                      </p:cBhvr>
                                      <p:tavLst>
                                        <p:tav tm="0">
                                          <p:val>
                                            <p:fltVal val="0"/>
                                          </p:val>
                                        </p:tav>
                                        <p:tav tm="100000">
                                          <p:val>
                                            <p:strVal val="#ppt_h"/>
                                          </p:val>
                                        </p:tav>
                                      </p:tavLst>
                                    </p:anim>
                                    <p:animEffect transition="in" filter="fade">
                                      <p:cBhvr>
                                        <p:cTn id="17" dur="500"/>
                                        <p:tgtEl>
                                          <p:spTgt spid="397320"/>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9731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97334"/>
                                        </p:tgtEl>
                                        <p:attrNameLst>
                                          <p:attrName>style.visibility</p:attrName>
                                        </p:attrNameLst>
                                      </p:cBhvr>
                                      <p:to>
                                        <p:strVal val="visible"/>
                                      </p:to>
                                    </p:set>
                                    <p:anim calcmode="lin" valueType="num">
                                      <p:cBhvr>
                                        <p:cTn id="24" dur="500" fill="hold"/>
                                        <p:tgtEl>
                                          <p:spTgt spid="397334"/>
                                        </p:tgtEl>
                                        <p:attrNameLst>
                                          <p:attrName>ppt_w</p:attrName>
                                        </p:attrNameLst>
                                      </p:cBhvr>
                                      <p:tavLst>
                                        <p:tav tm="0">
                                          <p:val>
                                            <p:fltVal val="0"/>
                                          </p:val>
                                        </p:tav>
                                        <p:tav tm="100000">
                                          <p:val>
                                            <p:strVal val="#ppt_w"/>
                                          </p:val>
                                        </p:tav>
                                      </p:tavLst>
                                    </p:anim>
                                    <p:anim calcmode="lin" valueType="num">
                                      <p:cBhvr>
                                        <p:cTn id="25" dur="500" fill="hold"/>
                                        <p:tgtEl>
                                          <p:spTgt spid="397334"/>
                                        </p:tgtEl>
                                        <p:attrNameLst>
                                          <p:attrName>ppt_h</p:attrName>
                                        </p:attrNameLst>
                                      </p:cBhvr>
                                      <p:tavLst>
                                        <p:tav tm="0">
                                          <p:val>
                                            <p:fltVal val="0"/>
                                          </p:val>
                                        </p:tav>
                                        <p:tav tm="100000">
                                          <p:val>
                                            <p:strVal val="#ppt_h"/>
                                          </p:val>
                                        </p:tav>
                                      </p:tavLst>
                                    </p:anim>
                                    <p:animEffect transition="in" filter="fade">
                                      <p:cBhvr>
                                        <p:cTn id="26" dur="500"/>
                                        <p:tgtEl>
                                          <p:spTgt spid="397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34" grpId="0" animBg="1"/>
      <p:bldP spid="397316" grpId="0" animBg="1"/>
      <p:bldP spid="397317" grpId="0" animBg="1"/>
      <p:bldP spid="397318" grpId="0" animBg="1"/>
      <p:bldP spid="3973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776288" y="211614"/>
            <a:ext cx="8001000" cy="1143000"/>
          </a:xfrm>
        </p:spPr>
        <p:txBody>
          <a:bodyPr/>
          <a:lstStyle/>
          <a:p>
            <a:r>
              <a:rPr lang="en-US" altLang="en-US" sz="2800" dirty="0" smtClean="0">
                <a:solidFill>
                  <a:schemeClr val="tx1"/>
                </a:solidFill>
              </a:rPr>
              <a:t>Muhammad’s </a:t>
            </a:r>
            <a:r>
              <a:rPr lang="en-US" altLang="en-US" sz="2800" dirty="0">
                <a:solidFill>
                  <a:schemeClr val="tx1"/>
                </a:solidFill>
              </a:rPr>
              <a:t>guidance covers all walks of life</a:t>
            </a:r>
          </a:p>
        </p:txBody>
      </p:sp>
      <p:sp>
        <p:nvSpPr>
          <p:cNvPr id="382981" name="Rectangle 5"/>
          <p:cNvSpPr>
            <a:spLocks noChangeArrowheads="1"/>
          </p:cNvSpPr>
          <p:nvPr/>
        </p:nvSpPr>
        <p:spPr bwMode="auto">
          <a:xfrm>
            <a:off x="6300788" y="4422775"/>
            <a:ext cx="1871662" cy="446088"/>
          </a:xfrm>
          <a:prstGeom prst="rect">
            <a:avLst/>
          </a:prstGeom>
          <a:solidFill>
            <a:srgbClr val="CCECFF"/>
          </a:solidFill>
          <a:ln w="9525" algn="ctr">
            <a:solidFill>
              <a:schemeClr val="tx1"/>
            </a:solidFill>
            <a:miter lim="800000"/>
            <a:headEnd/>
            <a:tailEnd/>
          </a:ln>
          <a:effectLst>
            <a:outerShdw dist="35921" dir="2700000" algn="ctr" rotWithShape="0">
              <a:schemeClr val="tx1"/>
            </a:outerShdw>
          </a:effectLst>
        </p:spPr>
        <p:txBody>
          <a:bodyPr lIns="45720" rIns="45720" anchor="ctr"/>
          <a:lstStyle/>
          <a:p>
            <a:pPr algn="ctr">
              <a:buFont typeface="Arial" panose="020B0604020202020204" pitchFamily="34" charset="0"/>
              <a:buNone/>
            </a:pPr>
            <a:r>
              <a:rPr lang="en-GB" altLang="en-US" sz="1200" b="1">
                <a:solidFill>
                  <a:schemeClr val="tx1"/>
                </a:solidFill>
                <a:latin typeface="Arial" panose="020B0604020202020204" pitchFamily="34" charset="0"/>
              </a:rPr>
              <a:t>Law &amp; Justice</a:t>
            </a:r>
          </a:p>
        </p:txBody>
      </p:sp>
      <p:sp>
        <p:nvSpPr>
          <p:cNvPr id="382982" name="Rectangle 6"/>
          <p:cNvSpPr>
            <a:spLocks noChangeArrowheads="1"/>
          </p:cNvSpPr>
          <p:nvPr/>
        </p:nvSpPr>
        <p:spPr bwMode="auto">
          <a:xfrm>
            <a:off x="776288" y="3473450"/>
            <a:ext cx="1871662" cy="446088"/>
          </a:xfrm>
          <a:prstGeom prst="rect">
            <a:avLst/>
          </a:prstGeom>
          <a:solidFill>
            <a:srgbClr val="CCECFF"/>
          </a:solidFill>
          <a:ln w="9525" algn="ctr">
            <a:solidFill>
              <a:schemeClr val="tx1"/>
            </a:solidFill>
            <a:miter lim="800000"/>
            <a:headEnd/>
            <a:tailEnd/>
          </a:ln>
          <a:effectLst>
            <a:outerShdw dist="35921" dir="2700000" algn="ctr" rotWithShape="0">
              <a:schemeClr val="tx1"/>
            </a:outerShdw>
          </a:effectLst>
        </p:spPr>
        <p:txBody>
          <a:bodyPr lIns="45720" rIns="45720" anchor="ctr"/>
          <a:lstStyle/>
          <a:p>
            <a:pPr algn="ctr">
              <a:buFont typeface="Arial" panose="020B0604020202020204" pitchFamily="34" charset="0"/>
              <a:buNone/>
            </a:pPr>
            <a:endParaRPr lang="en-GB" altLang="en-US" sz="1200" b="1">
              <a:solidFill>
                <a:schemeClr val="tx1"/>
              </a:solidFill>
              <a:latin typeface="Arial" panose="020B0604020202020204" pitchFamily="34" charset="0"/>
            </a:endParaRPr>
          </a:p>
          <a:p>
            <a:pPr algn="ctr">
              <a:buFont typeface="Arial" panose="020B0604020202020204" pitchFamily="34" charset="0"/>
              <a:buNone/>
            </a:pPr>
            <a:r>
              <a:rPr lang="en-GB" altLang="en-US" sz="1200" b="1">
                <a:solidFill>
                  <a:schemeClr val="tx1"/>
                </a:solidFill>
                <a:latin typeface="Arial" panose="020B0604020202020204" pitchFamily="34" charset="0"/>
              </a:rPr>
              <a:t>Ethics &amp; Etiquettes</a:t>
            </a:r>
          </a:p>
          <a:p>
            <a:pPr algn="ctr">
              <a:buFont typeface="Arial" panose="020B0604020202020204" pitchFamily="34" charset="0"/>
              <a:buNone/>
            </a:pPr>
            <a:endParaRPr lang="en-GB" altLang="en-US" sz="1200" b="1">
              <a:solidFill>
                <a:schemeClr val="tx1"/>
              </a:solidFill>
              <a:latin typeface="Arial" panose="020B0604020202020204" pitchFamily="34" charset="0"/>
            </a:endParaRPr>
          </a:p>
        </p:txBody>
      </p:sp>
      <p:sp>
        <p:nvSpPr>
          <p:cNvPr id="382983" name="Rectangle 7"/>
          <p:cNvSpPr>
            <a:spLocks noChangeArrowheads="1"/>
          </p:cNvSpPr>
          <p:nvPr/>
        </p:nvSpPr>
        <p:spPr bwMode="auto">
          <a:xfrm>
            <a:off x="6516688" y="3352800"/>
            <a:ext cx="1871662" cy="446088"/>
          </a:xfrm>
          <a:prstGeom prst="rect">
            <a:avLst/>
          </a:prstGeom>
          <a:solidFill>
            <a:srgbClr val="CCECFF"/>
          </a:solidFill>
          <a:ln w="9525" algn="ctr">
            <a:solidFill>
              <a:schemeClr val="tx1"/>
            </a:solidFill>
            <a:miter lim="800000"/>
            <a:headEnd/>
            <a:tailEnd/>
          </a:ln>
          <a:effectLst>
            <a:outerShdw dist="35921" dir="2700000" algn="ctr" rotWithShape="0">
              <a:schemeClr val="tx1"/>
            </a:outerShdw>
          </a:effectLst>
        </p:spPr>
        <p:txBody>
          <a:bodyPr lIns="45720" rIns="45720" anchor="ctr"/>
          <a:lstStyle/>
          <a:p>
            <a:pPr algn="ctr">
              <a:buFont typeface="Arial" panose="020B0604020202020204" pitchFamily="34" charset="0"/>
              <a:buNone/>
            </a:pPr>
            <a:r>
              <a:rPr lang="en-GB" altLang="en-US" sz="1200" b="1">
                <a:solidFill>
                  <a:schemeClr val="tx1"/>
                </a:solidFill>
                <a:latin typeface="Arial" panose="020B0604020202020204" pitchFamily="34" charset="0"/>
              </a:rPr>
              <a:t>Commerce &amp; Economy</a:t>
            </a:r>
          </a:p>
        </p:txBody>
      </p:sp>
      <p:sp>
        <p:nvSpPr>
          <p:cNvPr id="382984" name="Rectangle 8"/>
          <p:cNvSpPr>
            <a:spLocks noChangeArrowheads="1"/>
          </p:cNvSpPr>
          <p:nvPr/>
        </p:nvSpPr>
        <p:spPr bwMode="auto">
          <a:xfrm>
            <a:off x="6338888" y="2247900"/>
            <a:ext cx="1871662" cy="446088"/>
          </a:xfrm>
          <a:prstGeom prst="rect">
            <a:avLst/>
          </a:prstGeom>
          <a:solidFill>
            <a:srgbClr val="CCECFF"/>
          </a:solidFill>
          <a:ln w="9525" algn="ctr">
            <a:solidFill>
              <a:schemeClr val="tx1"/>
            </a:solidFill>
            <a:miter lim="800000"/>
            <a:headEnd/>
            <a:tailEnd/>
          </a:ln>
          <a:effectLst>
            <a:outerShdw dist="35921" dir="2700000" algn="ctr" rotWithShape="0">
              <a:schemeClr val="tx1"/>
            </a:outerShdw>
          </a:effectLst>
        </p:spPr>
        <p:txBody>
          <a:bodyPr lIns="45720" rIns="45720" anchor="ctr"/>
          <a:lstStyle/>
          <a:p>
            <a:pPr algn="ctr">
              <a:buFont typeface="Arial" panose="020B0604020202020204" pitchFamily="34" charset="0"/>
              <a:buNone/>
            </a:pPr>
            <a:r>
              <a:rPr lang="en-GB" altLang="en-US" sz="1200" b="1">
                <a:solidFill>
                  <a:schemeClr val="tx1"/>
                </a:solidFill>
                <a:latin typeface="Arial" panose="020B0604020202020204" pitchFamily="34" charset="0"/>
              </a:rPr>
              <a:t>Politics &amp; Governance</a:t>
            </a:r>
          </a:p>
        </p:txBody>
      </p:sp>
      <p:sp>
        <p:nvSpPr>
          <p:cNvPr id="382985" name="Rectangle 9"/>
          <p:cNvSpPr>
            <a:spLocks noChangeArrowheads="1"/>
          </p:cNvSpPr>
          <p:nvPr/>
        </p:nvSpPr>
        <p:spPr bwMode="auto">
          <a:xfrm>
            <a:off x="3763963" y="1498600"/>
            <a:ext cx="1871662" cy="446088"/>
          </a:xfrm>
          <a:prstGeom prst="rect">
            <a:avLst/>
          </a:prstGeom>
          <a:solidFill>
            <a:srgbClr val="CCECFF"/>
          </a:solidFill>
          <a:ln w="9525" algn="ctr">
            <a:solidFill>
              <a:schemeClr val="tx1"/>
            </a:solidFill>
            <a:miter lim="800000"/>
            <a:headEnd/>
            <a:tailEnd/>
          </a:ln>
          <a:effectLst>
            <a:outerShdw dist="35921" dir="2700000" algn="ctr" rotWithShape="0">
              <a:schemeClr val="tx1"/>
            </a:outerShdw>
          </a:effectLst>
        </p:spPr>
        <p:txBody>
          <a:bodyPr lIns="45720" rIns="45720" anchor="ctr"/>
          <a:lstStyle/>
          <a:p>
            <a:pPr algn="ctr">
              <a:buFont typeface="Arial" panose="020B0604020202020204" pitchFamily="34" charset="0"/>
              <a:buNone/>
            </a:pPr>
            <a:r>
              <a:rPr lang="en-GB" altLang="en-US" sz="1200" b="1">
                <a:solidFill>
                  <a:schemeClr val="tx1"/>
                </a:solidFill>
                <a:latin typeface="Arial" panose="020B0604020202020204" pitchFamily="34" charset="0"/>
              </a:rPr>
              <a:t>Social life</a:t>
            </a:r>
          </a:p>
        </p:txBody>
      </p:sp>
      <p:sp>
        <p:nvSpPr>
          <p:cNvPr id="382986" name="Rectangle 10"/>
          <p:cNvSpPr>
            <a:spLocks noChangeArrowheads="1"/>
          </p:cNvSpPr>
          <p:nvPr/>
        </p:nvSpPr>
        <p:spPr bwMode="auto">
          <a:xfrm>
            <a:off x="1217613" y="2124075"/>
            <a:ext cx="1871662" cy="446088"/>
          </a:xfrm>
          <a:prstGeom prst="rect">
            <a:avLst/>
          </a:prstGeom>
          <a:solidFill>
            <a:srgbClr val="CCECFF"/>
          </a:solidFill>
          <a:ln w="9525" algn="ctr">
            <a:solidFill>
              <a:schemeClr val="tx1"/>
            </a:solidFill>
            <a:miter lim="800000"/>
            <a:headEnd/>
            <a:tailEnd/>
          </a:ln>
          <a:effectLst>
            <a:outerShdw dist="35921" dir="2700000" algn="ctr" rotWithShape="0">
              <a:schemeClr val="tx1"/>
            </a:outerShdw>
          </a:effectLst>
        </p:spPr>
        <p:txBody>
          <a:bodyPr lIns="45720" rIns="45720" anchor="ctr"/>
          <a:lstStyle/>
          <a:p>
            <a:pPr algn="ctr">
              <a:buFont typeface="Arial" panose="020B0604020202020204" pitchFamily="34" charset="0"/>
              <a:buNone/>
            </a:pPr>
            <a:r>
              <a:rPr lang="en-GB" altLang="en-US" sz="1200" b="1">
                <a:solidFill>
                  <a:schemeClr val="tx1"/>
                </a:solidFill>
                <a:latin typeface="Arial" panose="020B0604020202020204" pitchFamily="34" charset="0"/>
              </a:rPr>
              <a:t>Knowledge &amp; learning</a:t>
            </a:r>
          </a:p>
        </p:txBody>
      </p:sp>
      <p:sp>
        <p:nvSpPr>
          <p:cNvPr id="382987" name="Rectangle 11"/>
          <p:cNvSpPr>
            <a:spLocks noChangeArrowheads="1"/>
          </p:cNvSpPr>
          <p:nvPr/>
        </p:nvSpPr>
        <p:spPr bwMode="auto">
          <a:xfrm>
            <a:off x="1030288" y="4556125"/>
            <a:ext cx="1871662" cy="446088"/>
          </a:xfrm>
          <a:prstGeom prst="rect">
            <a:avLst/>
          </a:prstGeom>
          <a:solidFill>
            <a:srgbClr val="CCECFF"/>
          </a:solidFill>
          <a:ln w="9525" algn="ctr">
            <a:solidFill>
              <a:schemeClr val="tx1"/>
            </a:solidFill>
            <a:miter lim="800000"/>
            <a:headEnd/>
            <a:tailEnd/>
          </a:ln>
          <a:effectLst>
            <a:outerShdw dist="35921" dir="2700000" algn="ctr" rotWithShape="0">
              <a:schemeClr val="tx1"/>
            </a:outerShdw>
          </a:effectLst>
        </p:spPr>
        <p:txBody>
          <a:bodyPr lIns="45720" rIns="45720" anchor="ctr"/>
          <a:lstStyle/>
          <a:p>
            <a:pPr algn="ctr">
              <a:buFont typeface="Arial" panose="020B0604020202020204" pitchFamily="34" charset="0"/>
              <a:buNone/>
            </a:pPr>
            <a:r>
              <a:rPr lang="en-GB" altLang="en-US" sz="1200" b="1">
                <a:solidFill>
                  <a:schemeClr val="tx1"/>
                </a:solidFill>
                <a:latin typeface="Arial" panose="020B0604020202020204" pitchFamily="34" charset="0"/>
              </a:rPr>
              <a:t>Hygiene</a:t>
            </a:r>
          </a:p>
        </p:txBody>
      </p:sp>
      <p:sp>
        <p:nvSpPr>
          <p:cNvPr id="382988" name="Rectangle 12"/>
          <p:cNvSpPr>
            <a:spLocks noChangeArrowheads="1"/>
          </p:cNvSpPr>
          <p:nvPr/>
        </p:nvSpPr>
        <p:spPr bwMode="auto">
          <a:xfrm>
            <a:off x="3924300" y="5257800"/>
            <a:ext cx="1871663" cy="446088"/>
          </a:xfrm>
          <a:prstGeom prst="rect">
            <a:avLst/>
          </a:prstGeom>
          <a:solidFill>
            <a:srgbClr val="CCECFF"/>
          </a:solidFill>
          <a:ln w="9525" algn="ctr">
            <a:solidFill>
              <a:schemeClr val="tx1"/>
            </a:solidFill>
            <a:miter lim="800000"/>
            <a:headEnd/>
            <a:tailEnd/>
          </a:ln>
          <a:effectLst>
            <a:outerShdw dist="35921" dir="2700000" algn="ctr" rotWithShape="0">
              <a:schemeClr val="tx1"/>
            </a:outerShdw>
          </a:effectLst>
        </p:spPr>
        <p:txBody>
          <a:bodyPr lIns="45720" rIns="45720" anchor="ctr"/>
          <a:lstStyle/>
          <a:p>
            <a:pPr algn="ctr">
              <a:buFont typeface="Arial" panose="020B0604020202020204" pitchFamily="34" charset="0"/>
              <a:buNone/>
            </a:pPr>
            <a:r>
              <a:rPr lang="en-GB" altLang="en-US" sz="1200" b="1">
                <a:solidFill>
                  <a:schemeClr val="tx1"/>
                </a:solidFill>
                <a:latin typeface="Arial" panose="020B0604020202020204" pitchFamily="34" charset="0"/>
              </a:rPr>
              <a:t>Human Rights &amp; Relations</a:t>
            </a:r>
          </a:p>
        </p:txBody>
      </p:sp>
      <p:sp>
        <p:nvSpPr>
          <p:cNvPr id="383001" name="AutoShape 25"/>
          <p:cNvSpPr>
            <a:spLocks noChangeArrowheads="1"/>
          </p:cNvSpPr>
          <p:nvPr/>
        </p:nvSpPr>
        <p:spPr bwMode="auto">
          <a:xfrm>
            <a:off x="3197225" y="2205038"/>
            <a:ext cx="2955925" cy="2705100"/>
          </a:xfrm>
          <a:prstGeom prst="sun">
            <a:avLst>
              <a:gd name="adj" fmla="val 25000"/>
            </a:avLst>
          </a:prstGeom>
          <a:solidFill>
            <a:srgbClr val="00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800" b="1">
              <a:solidFill>
                <a:schemeClr val="tx1"/>
              </a:solidFill>
              <a:latin typeface="Arial" panose="020B0604020202020204" pitchFamily="34" charset="0"/>
            </a:endParaRPr>
          </a:p>
        </p:txBody>
      </p:sp>
      <p:sp>
        <p:nvSpPr>
          <p:cNvPr id="383002" name="Rectangle 26"/>
          <p:cNvSpPr>
            <a:spLocks noChangeArrowheads="1"/>
          </p:cNvSpPr>
          <p:nvPr/>
        </p:nvSpPr>
        <p:spPr bwMode="auto">
          <a:xfrm>
            <a:off x="6877050" y="5876925"/>
            <a:ext cx="1871663" cy="609600"/>
          </a:xfrm>
          <a:prstGeom prst="rect">
            <a:avLst/>
          </a:prstGeom>
          <a:solidFill>
            <a:srgbClr val="66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800" b="1">
                <a:solidFill>
                  <a:schemeClr val="tx1"/>
                </a:solidFill>
                <a:latin typeface="Arial" panose="020B0604020202020204" pitchFamily="34" charset="0"/>
              </a:rPr>
              <a:t> and more…</a:t>
            </a:r>
          </a:p>
        </p:txBody>
      </p:sp>
    </p:spTree>
    <p:extLst>
      <p:ext uri="{BB962C8B-B14F-4D97-AF65-F5344CB8AC3E}">
        <p14:creationId xmlns:p14="http://schemas.microsoft.com/office/powerpoint/2010/main" val="3359504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2985"/>
                                        </p:tgtEl>
                                        <p:attrNameLst>
                                          <p:attrName>style.visibility</p:attrName>
                                        </p:attrNameLst>
                                      </p:cBhvr>
                                      <p:to>
                                        <p:strVal val="visible"/>
                                      </p:to>
                                    </p:set>
                                  </p:childTnLst>
                                </p:cTn>
                              </p:par>
                            </p:childTnLst>
                          </p:cTn>
                        </p:par>
                        <p:par>
                          <p:cTn id="7" fill="hold" nodeType="afterGroup">
                            <p:stCondLst>
                              <p:cond delay="0"/>
                            </p:stCondLst>
                            <p:childTnLst>
                              <p:par>
                                <p:cTn id="8" presetID="53" presetClass="entr" presetSubtype="0" fill="hold" grpId="0" nodeType="afterEffect">
                                  <p:stCondLst>
                                    <p:cond delay="0"/>
                                  </p:stCondLst>
                                  <p:childTnLst>
                                    <p:set>
                                      <p:cBhvr>
                                        <p:cTn id="9" dur="1" fill="hold">
                                          <p:stCondLst>
                                            <p:cond delay="0"/>
                                          </p:stCondLst>
                                        </p:cTn>
                                        <p:tgtEl>
                                          <p:spTgt spid="382984"/>
                                        </p:tgtEl>
                                        <p:attrNameLst>
                                          <p:attrName>style.visibility</p:attrName>
                                        </p:attrNameLst>
                                      </p:cBhvr>
                                      <p:to>
                                        <p:strVal val="visible"/>
                                      </p:to>
                                    </p:set>
                                    <p:anim calcmode="lin" valueType="num">
                                      <p:cBhvr>
                                        <p:cTn id="10" dur="500" fill="hold"/>
                                        <p:tgtEl>
                                          <p:spTgt spid="382984"/>
                                        </p:tgtEl>
                                        <p:attrNameLst>
                                          <p:attrName>ppt_w</p:attrName>
                                        </p:attrNameLst>
                                      </p:cBhvr>
                                      <p:tavLst>
                                        <p:tav tm="0">
                                          <p:val>
                                            <p:fltVal val="0"/>
                                          </p:val>
                                        </p:tav>
                                        <p:tav tm="100000">
                                          <p:val>
                                            <p:strVal val="#ppt_w"/>
                                          </p:val>
                                        </p:tav>
                                      </p:tavLst>
                                    </p:anim>
                                    <p:anim calcmode="lin" valueType="num">
                                      <p:cBhvr>
                                        <p:cTn id="11" dur="500" fill="hold"/>
                                        <p:tgtEl>
                                          <p:spTgt spid="382984"/>
                                        </p:tgtEl>
                                        <p:attrNameLst>
                                          <p:attrName>ppt_h</p:attrName>
                                        </p:attrNameLst>
                                      </p:cBhvr>
                                      <p:tavLst>
                                        <p:tav tm="0">
                                          <p:val>
                                            <p:fltVal val="0"/>
                                          </p:val>
                                        </p:tav>
                                        <p:tav tm="100000">
                                          <p:val>
                                            <p:strVal val="#ppt_h"/>
                                          </p:val>
                                        </p:tav>
                                      </p:tavLst>
                                    </p:anim>
                                    <p:animEffect transition="in" filter="fade">
                                      <p:cBhvr>
                                        <p:cTn id="12" dur="500"/>
                                        <p:tgtEl>
                                          <p:spTgt spid="382984"/>
                                        </p:tgtEl>
                                      </p:cBhvr>
                                    </p:animEffect>
                                  </p:childTnLst>
                                </p:cTn>
                              </p:par>
                            </p:childTnLst>
                          </p:cTn>
                        </p:par>
                        <p:par>
                          <p:cTn id="13" fill="hold" nodeType="afterGroup">
                            <p:stCondLst>
                              <p:cond delay="500"/>
                            </p:stCondLst>
                            <p:childTnLst>
                              <p:par>
                                <p:cTn id="14" presetID="53" presetClass="entr" presetSubtype="0" fill="hold" grpId="0" nodeType="afterEffect">
                                  <p:stCondLst>
                                    <p:cond delay="0"/>
                                  </p:stCondLst>
                                  <p:childTnLst>
                                    <p:set>
                                      <p:cBhvr>
                                        <p:cTn id="15" dur="1" fill="hold">
                                          <p:stCondLst>
                                            <p:cond delay="0"/>
                                          </p:stCondLst>
                                        </p:cTn>
                                        <p:tgtEl>
                                          <p:spTgt spid="382983"/>
                                        </p:tgtEl>
                                        <p:attrNameLst>
                                          <p:attrName>style.visibility</p:attrName>
                                        </p:attrNameLst>
                                      </p:cBhvr>
                                      <p:to>
                                        <p:strVal val="visible"/>
                                      </p:to>
                                    </p:set>
                                    <p:anim calcmode="lin" valueType="num">
                                      <p:cBhvr>
                                        <p:cTn id="16" dur="500" fill="hold"/>
                                        <p:tgtEl>
                                          <p:spTgt spid="382983"/>
                                        </p:tgtEl>
                                        <p:attrNameLst>
                                          <p:attrName>ppt_w</p:attrName>
                                        </p:attrNameLst>
                                      </p:cBhvr>
                                      <p:tavLst>
                                        <p:tav tm="0">
                                          <p:val>
                                            <p:fltVal val="0"/>
                                          </p:val>
                                        </p:tav>
                                        <p:tav tm="100000">
                                          <p:val>
                                            <p:strVal val="#ppt_w"/>
                                          </p:val>
                                        </p:tav>
                                      </p:tavLst>
                                    </p:anim>
                                    <p:anim calcmode="lin" valueType="num">
                                      <p:cBhvr>
                                        <p:cTn id="17" dur="500" fill="hold"/>
                                        <p:tgtEl>
                                          <p:spTgt spid="382983"/>
                                        </p:tgtEl>
                                        <p:attrNameLst>
                                          <p:attrName>ppt_h</p:attrName>
                                        </p:attrNameLst>
                                      </p:cBhvr>
                                      <p:tavLst>
                                        <p:tav tm="0">
                                          <p:val>
                                            <p:fltVal val="0"/>
                                          </p:val>
                                        </p:tav>
                                        <p:tav tm="100000">
                                          <p:val>
                                            <p:strVal val="#ppt_h"/>
                                          </p:val>
                                        </p:tav>
                                      </p:tavLst>
                                    </p:anim>
                                    <p:animEffect transition="in" filter="fade">
                                      <p:cBhvr>
                                        <p:cTn id="18" dur="500"/>
                                        <p:tgtEl>
                                          <p:spTgt spid="382983"/>
                                        </p:tgtEl>
                                      </p:cBhvr>
                                    </p:animEffect>
                                  </p:childTnLst>
                                </p:cTn>
                              </p:par>
                            </p:childTnLst>
                          </p:cTn>
                        </p:par>
                        <p:par>
                          <p:cTn id="19" fill="hold" nodeType="afterGroup">
                            <p:stCondLst>
                              <p:cond delay="1000"/>
                            </p:stCondLst>
                            <p:childTnLst>
                              <p:par>
                                <p:cTn id="20" presetID="53" presetClass="entr" presetSubtype="0" fill="hold" grpId="0" nodeType="afterEffect">
                                  <p:stCondLst>
                                    <p:cond delay="0"/>
                                  </p:stCondLst>
                                  <p:childTnLst>
                                    <p:set>
                                      <p:cBhvr>
                                        <p:cTn id="21" dur="1" fill="hold">
                                          <p:stCondLst>
                                            <p:cond delay="0"/>
                                          </p:stCondLst>
                                        </p:cTn>
                                        <p:tgtEl>
                                          <p:spTgt spid="382981"/>
                                        </p:tgtEl>
                                        <p:attrNameLst>
                                          <p:attrName>style.visibility</p:attrName>
                                        </p:attrNameLst>
                                      </p:cBhvr>
                                      <p:to>
                                        <p:strVal val="visible"/>
                                      </p:to>
                                    </p:set>
                                    <p:anim calcmode="lin" valueType="num">
                                      <p:cBhvr>
                                        <p:cTn id="22" dur="500" fill="hold"/>
                                        <p:tgtEl>
                                          <p:spTgt spid="382981"/>
                                        </p:tgtEl>
                                        <p:attrNameLst>
                                          <p:attrName>ppt_w</p:attrName>
                                        </p:attrNameLst>
                                      </p:cBhvr>
                                      <p:tavLst>
                                        <p:tav tm="0">
                                          <p:val>
                                            <p:fltVal val="0"/>
                                          </p:val>
                                        </p:tav>
                                        <p:tav tm="100000">
                                          <p:val>
                                            <p:strVal val="#ppt_w"/>
                                          </p:val>
                                        </p:tav>
                                      </p:tavLst>
                                    </p:anim>
                                    <p:anim calcmode="lin" valueType="num">
                                      <p:cBhvr>
                                        <p:cTn id="23" dur="500" fill="hold"/>
                                        <p:tgtEl>
                                          <p:spTgt spid="382981"/>
                                        </p:tgtEl>
                                        <p:attrNameLst>
                                          <p:attrName>ppt_h</p:attrName>
                                        </p:attrNameLst>
                                      </p:cBhvr>
                                      <p:tavLst>
                                        <p:tav tm="0">
                                          <p:val>
                                            <p:fltVal val="0"/>
                                          </p:val>
                                        </p:tav>
                                        <p:tav tm="100000">
                                          <p:val>
                                            <p:strVal val="#ppt_h"/>
                                          </p:val>
                                        </p:tav>
                                      </p:tavLst>
                                    </p:anim>
                                    <p:animEffect transition="in" filter="fade">
                                      <p:cBhvr>
                                        <p:cTn id="24" dur="500"/>
                                        <p:tgtEl>
                                          <p:spTgt spid="382981"/>
                                        </p:tgtEl>
                                      </p:cBhvr>
                                    </p:animEffect>
                                  </p:childTnLst>
                                </p:cTn>
                              </p:par>
                            </p:childTnLst>
                          </p:cTn>
                        </p:par>
                        <p:par>
                          <p:cTn id="25" fill="hold" nodeType="afterGroup">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382988"/>
                                        </p:tgtEl>
                                        <p:attrNameLst>
                                          <p:attrName>style.visibility</p:attrName>
                                        </p:attrNameLst>
                                      </p:cBhvr>
                                      <p:to>
                                        <p:strVal val="visible"/>
                                      </p:to>
                                    </p:set>
                                    <p:anim calcmode="lin" valueType="num">
                                      <p:cBhvr>
                                        <p:cTn id="28" dur="500" fill="hold"/>
                                        <p:tgtEl>
                                          <p:spTgt spid="382988"/>
                                        </p:tgtEl>
                                        <p:attrNameLst>
                                          <p:attrName>ppt_w</p:attrName>
                                        </p:attrNameLst>
                                      </p:cBhvr>
                                      <p:tavLst>
                                        <p:tav tm="0">
                                          <p:val>
                                            <p:fltVal val="0"/>
                                          </p:val>
                                        </p:tav>
                                        <p:tav tm="100000">
                                          <p:val>
                                            <p:strVal val="#ppt_w"/>
                                          </p:val>
                                        </p:tav>
                                      </p:tavLst>
                                    </p:anim>
                                    <p:anim calcmode="lin" valueType="num">
                                      <p:cBhvr>
                                        <p:cTn id="29" dur="500" fill="hold"/>
                                        <p:tgtEl>
                                          <p:spTgt spid="382988"/>
                                        </p:tgtEl>
                                        <p:attrNameLst>
                                          <p:attrName>ppt_h</p:attrName>
                                        </p:attrNameLst>
                                      </p:cBhvr>
                                      <p:tavLst>
                                        <p:tav tm="0">
                                          <p:val>
                                            <p:fltVal val="0"/>
                                          </p:val>
                                        </p:tav>
                                        <p:tav tm="100000">
                                          <p:val>
                                            <p:strVal val="#ppt_h"/>
                                          </p:val>
                                        </p:tav>
                                      </p:tavLst>
                                    </p:anim>
                                    <p:animEffect transition="in" filter="fade">
                                      <p:cBhvr>
                                        <p:cTn id="30" dur="500"/>
                                        <p:tgtEl>
                                          <p:spTgt spid="382988"/>
                                        </p:tgtEl>
                                      </p:cBhvr>
                                    </p:animEffect>
                                  </p:childTnLst>
                                </p:cTn>
                              </p:par>
                            </p:childTnLst>
                          </p:cTn>
                        </p:par>
                        <p:par>
                          <p:cTn id="31" fill="hold" nodeType="afterGroup">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382987"/>
                                        </p:tgtEl>
                                        <p:attrNameLst>
                                          <p:attrName>style.visibility</p:attrName>
                                        </p:attrNameLst>
                                      </p:cBhvr>
                                      <p:to>
                                        <p:strVal val="visible"/>
                                      </p:to>
                                    </p:set>
                                    <p:anim calcmode="lin" valueType="num">
                                      <p:cBhvr>
                                        <p:cTn id="34" dur="500" fill="hold"/>
                                        <p:tgtEl>
                                          <p:spTgt spid="382987"/>
                                        </p:tgtEl>
                                        <p:attrNameLst>
                                          <p:attrName>ppt_w</p:attrName>
                                        </p:attrNameLst>
                                      </p:cBhvr>
                                      <p:tavLst>
                                        <p:tav tm="0">
                                          <p:val>
                                            <p:fltVal val="0"/>
                                          </p:val>
                                        </p:tav>
                                        <p:tav tm="100000">
                                          <p:val>
                                            <p:strVal val="#ppt_w"/>
                                          </p:val>
                                        </p:tav>
                                      </p:tavLst>
                                    </p:anim>
                                    <p:anim calcmode="lin" valueType="num">
                                      <p:cBhvr>
                                        <p:cTn id="35" dur="500" fill="hold"/>
                                        <p:tgtEl>
                                          <p:spTgt spid="382987"/>
                                        </p:tgtEl>
                                        <p:attrNameLst>
                                          <p:attrName>ppt_h</p:attrName>
                                        </p:attrNameLst>
                                      </p:cBhvr>
                                      <p:tavLst>
                                        <p:tav tm="0">
                                          <p:val>
                                            <p:fltVal val="0"/>
                                          </p:val>
                                        </p:tav>
                                        <p:tav tm="100000">
                                          <p:val>
                                            <p:strVal val="#ppt_h"/>
                                          </p:val>
                                        </p:tav>
                                      </p:tavLst>
                                    </p:anim>
                                    <p:animEffect transition="in" filter="fade">
                                      <p:cBhvr>
                                        <p:cTn id="36" dur="500"/>
                                        <p:tgtEl>
                                          <p:spTgt spid="382987"/>
                                        </p:tgtEl>
                                      </p:cBhvr>
                                    </p:animEffect>
                                  </p:childTnLst>
                                </p:cTn>
                              </p:par>
                            </p:childTnLst>
                          </p:cTn>
                        </p:par>
                        <p:par>
                          <p:cTn id="37" fill="hold" nodeType="afterGroup">
                            <p:stCondLst>
                              <p:cond delay="2500"/>
                            </p:stCondLst>
                            <p:childTnLst>
                              <p:par>
                                <p:cTn id="38" presetID="53" presetClass="entr" presetSubtype="0" fill="hold" grpId="0" nodeType="afterEffect">
                                  <p:stCondLst>
                                    <p:cond delay="0"/>
                                  </p:stCondLst>
                                  <p:childTnLst>
                                    <p:set>
                                      <p:cBhvr>
                                        <p:cTn id="39" dur="1" fill="hold">
                                          <p:stCondLst>
                                            <p:cond delay="0"/>
                                          </p:stCondLst>
                                        </p:cTn>
                                        <p:tgtEl>
                                          <p:spTgt spid="382982"/>
                                        </p:tgtEl>
                                        <p:attrNameLst>
                                          <p:attrName>style.visibility</p:attrName>
                                        </p:attrNameLst>
                                      </p:cBhvr>
                                      <p:to>
                                        <p:strVal val="visible"/>
                                      </p:to>
                                    </p:set>
                                    <p:anim calcmode="lin" valueType="num">
                                      <p:cBhvr>
                                        <p:cTn id="40" dur="500" fill="hold"/>
                                        <p:tgtEl>
                                          <p:spTgt spid="382982"/>
                                        </p:tgtEl>
                                        <p:attrNameLst>
                                          <p:attrName>ppt_w</p:attrName>
                                        </p:attrNameLst>
                                      </p:cBhvr>
                                      <p:tavLst>
                                        <p:tav tm="0">
                                          <p:val>
                                            <p:fltVal val="0"/>
                                          </p:val>
                                        </p:tav>
                                        <p:tav tm="100000">
                                          <p:val>
                                            <p:strVal val="#ppt_w"/>
                                          </p:val>
                                        </p:tav>
                                      </p:tavLst>
                                    </p:anim>
                                    <p:anim calcmode="lin" valueType="num">
                                      <p:cBhvr>
                                        <p:cTn id="41" dur="500" fill="hold"/>
                                        <p:tgtEl>
                                          <p:spTgt spid="382982"/>
                                        </p:tgtEl>
                                        <p:attrNameLst>
                                          <p:attrName>ppt_h</p:attrName>
                                        </p:attrNameLst>
                                      </p:cBhvr>
                                      <p:tavLst>
                                        <p:tav tm="0">
                                          <p:val>
                                            <p:fltVal val="0"/>
                                          </p:val>
                                        </p:tav>
                                        <p:tav tm="100000">
                                          <p:val>
                                            <p:strVal val="#ppt_h"/>
                                          </p:val>
                                        </p:tav>
                                      </p:tavLst>
                                    </p:anim>
                                    <p:animEffect transition="in" filter="fade">
                                      <p:cBhvr>
                                        <p:cTn id="42" dur="500"/>
                                        <p:tgtEl>
                                          <p:spTgt spid="382982"/>
                                        </p:tgtEl>
                                      </p:cBhvr>
                                    </p:animEffect>
                                  </p:childTnLst>
                                </p:cTn>
                              </p:par>
                            </p:childTnLst>
                          </p:cTn>
                        </p:par>
                        <p:par>
                          <p:cTn id="43" fill="hold" nodeType="afterGroup">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382986"/>
                                        </p:tgtEl>
                                        <p:attrNameLst>
                                          <p:attrName>style.visibility</p:attrName>
                                        </p:attrNameLst>
                                      </p:cBhvr>
                                      <p:to>
                                        <p:strVal val="visible"/>
                                      </p:to>
                                    </p:set>
                                    <p:anim calcmode="lin" valueType="num">
                                      <p:cBhvr>
                                        <p:cTn id="46" dur="500" fill="hold"/>
                                        <p:tgtEl>
                                          <p:spTgt spid="382986"/>
                                        </p:tgtEl>
                                        <p:attrNameLst>
                                          <p:attrName>ppt_w</p:attrName>
                                        </p:attrNameLst>
                                      </p:cBhvr>
                                      <p:tavLst>
                                        <p:tav tm="0">
                                          <p:val>
                                            <p:fltVal val="0"/>
                                          </p:val>
                                        </p:tav>
                                        <p:tav tm="100000">
                                          <p:val>
                                            <p:strVal val="#ppt_w"/>
                                          </p:val>
                                        </p:tav>
                                      </p:tavLst>
                                    </p:anim>
                                    <p:anim calcmode="lin" valueType="num">
                                      <p:cBhvr>
                                        <p:cTn id="47" dur="500" fill="hold"/>
                                        <p:tgtEl>
                                          <p:spTgt spid="382986"/>
                                        </p:tgtEl>
                                        <p:attrNameLst>
                                          <p:attrName>ppt_h</p:attrName>
                                        </p:attrNameLst>
                                      </p:cBhvr>
                                      <p:tavLst>
                                        <p:tav tm="0">
                                          <p:val>
                                            <p:fltVal val="0"/>
                                          </p:val>
                                        </p:tav>
                                        <p:tav tm="100000">
                                          <p:val>
                                            <p:strVal val="#ppt_h"/>
                                          </p:val>
                                        </p:tav>
                                      </p:tavLst>
                                    </p:anim>
                                    <p:animEffect transition="in" filter="fade">
                                      <p:cBhvr>
                                        <p:cTn id="48" dur="500"/>
                                        <p:tgtEl>
                                          <p:spTgt spid="38298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83002"/>
                                        </p:tgtEl>
                                        <p:attrNameLst>
                                          <p:attrName>style.visibility</p:attrName>
                                        </p:attrNameLst>
                                      </p:cBhvr>
                                      <p:to>
                                        <p:strVal val="visible"/>
                                      </p:to>
                                    </p:set>
                                    <p:anim calcmode="lin" valueType="num">
                                      <p:cBhvr additive="base">
                                        <p:cTn id="53" dur="500" fill="hold"/>
                                        <p:tgtEl>
                                          <p:spTgt spid="383002"/>
                                        </p:tgtEl>
                                        <p:attrNameLst>
                                          <p:attrName>ppt_x</p:attrName>
                                        </p:attrNameLst>
                                      </p:cBhvr>
                                      <p:tavLst>
                                        <p:tav tm="0">
                                          <p:val>
                                            <p:strVal val="#ppt_x"/>
                                          </p:val>
                                        </p:tav>
                                        <p:tav tm="100000">
                                          <p:val>
                                            <p:strVal val="#ppt_x"/>
                                          </p:val>
                                        </p:tav>
                                      </p:tavLst>
                                    </p:anim>
                                    <p:anim calcmode="lin" valueType="num">
                                      <p:cBhvr additive="base">
                                        <p:cTn id="54" dur="500" fill="hold"/>
                                        <p:tgtEl>
                                          <p:spTgt spid="3830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1" grpId="0" animBg="1"/>
      <p:bldP spid="382982" grpId="0" animBg="1"/>
      <p:bldP spid="382983" grpId="0" animBg="1"/>
      <p:bldP spid="382984" grpId="0" animBg="1"/>
      <p:bldP spid="382985" grpId="0" animBg="1"/>
      <p:bldP spid="382986" grpId="0" animBg="1"/>
      <p:bldP spid="382987" grpId="0" animBg="1"/>
      <p:bldP spid="382988" grpId="0" animBg="1"/>
      <p:bldP spid="38300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838200" y="366713"/>
            <a:ext cx="8001000" cy="1143000"/>
          </a:xfrm>
        </p:spPr>
        <p:txBody>
          <a:bodyPr/>
          <a:lstStyle/>
          <a:p>
            <a:r>
              <a:rPr lang="en-US" altLang="en-US" sz="3200" dirty="0">
                <a:solidFill>
                  <a:schemeClr val="tx1"/>
                </a:solidFill>
              </a:rPr>
              <a:t>Total change. A Companion describes…</a:t>
            </a:r>
          </a:p>
        </p:txBody>
      </p:sp>
      <p:sp>
        <p:nvSpPr>
          <p:cNvPr id="409603" name="Rectangle 3"/>
          <p:cNvSpPr>
            <a:spLocks noGrp="1" noChangeArrowheads="1"/>
          </p:cNvSpPr>
          <p:nvPr>
            <p:ph idx="1"/>
          </p:nvPr>
        </p:nvSpPr>
        <p:spPr>
          <a:xfrm>
            <a:off x="838200" y="2349094"/>
            <a:ext cx="8001000" cy="768350"/>
          </a:xfrm>
        </p:spPr>
        <p:txBody>
          <a:bodyPr/>
          <a:lstStyle/>
          <a:p>
            <a:pPr>
              <a:buFontTx/>
              <a:buNone/>
            </a:pPr>
            <a:r>
              <a:rPr lang="en-US" altLang="en-US" sz="1800" b="1" dirty="0" err="1">
                <a:solidFill>
                  <a:srgbClr val="333300"/>
                </a:solidFill>
              </a:rPr>
              <a:t>Jafer</a:t>
            </a:r>
            <a:r>
              <a:rPr lang="en-US" altLang="en-US" sz="1800" b="1" dirty="0">
                <a:solidFill>
                  <a:srgbClr val="333300"/>
                </a:solidFill>
              </a:rPr>
              <a:t>(RA), a companion of Prophet Muhammad at the court of a Christian King in Abyssinia :</a:t>
            </a:r>
          </a:p>
          <a:p>
            <a:pPr>
              <a:buFontTx/>
              <a:buNone/>
            </a:pPr>
            <a:endParaRPr lang="en-US" altLang="en-US" sz="1800" dirty="0">
              <a:solidFill>
                <a:srgbClr val="FF9900"/>
              </a:solidFill>
            </a:endParaRPr>
          </a:p>
        </p:txBody>
      </p:sp>
      <p:sp>
        <p:nvSpPr>
          <p:cNvPr id="409604" name="Rectangle 4"/>
          <p:cNvSpPr>
            <a:spLocks noChangeArrowheads="1"/>
          </p:cNvSpPr>
          <p:nvPr/>
        </p:nvSpPr>
        <p:spPr bwMode="auto">
          <a:xfrm>
            <a:off x="5230811" y="3644494"/>
            <a:ext cx="3475678" cy="316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spcBef>
                <a:spcPct val="40000"/>
              </a:spcBef>
            </a:pPr>
            <a:r>
              <a:rPr lang="en-US" altLang="en-US" sz="1800" b="1">
                <a:solidFill>
                  <a:srgbClr val="FF0000"/>
                </a:solidFill>
                <a:latin typeface="Arial" panose="020B0604020202020204" pitchFamily="34" charset="0"/>
              </a:rPr>
              <a:t>“</a:t>
            </a:r>
            <a:r>
              <a:rPr lang="en-US" altLang="en-US" sz="1800">
                <a:solidFill>
                  <a:srgbClr val="FF3300"/>
                </a:solidFill>
                <a:latin typeface="Arial" panose="020B0604020202020204" pitchFamily="34" charset="0"/>
              </a:rPr>
              <a:t>He called us to worship God alone... he commanded us to speak the truth, to honor our promises, to be kind to our relations, to be helpful to our neighbors, to cease all forbidden acts, to abstain from bloodshed, to avoid obscenities and false witness</a:t>
            </a:r>
            <a:r>
              <a:rPr lang="en-US" altLang="en-US" sz="1800" b="1">
                <a:solidFill>
                  <a:srgbClr val="FF3300"/>
                </a:solidFill>
                <a:latin typeface="Arial" panose="020B0604020202020204" pitchFamily="34" charset="0"/>
              </a:rPr>
              <a:t>….”</a:t>
            </a:r>
          </a:p>
          <a:p>
            <a:pPr lvl="1" algn="ctr"/>
            <a:endParaRPr lang="en-ZA" altLang="en-US" sz="1800" b="1">
              <a:solidFill>
                <a:srgbClr val="FF0000"/>
              </a:solidFill>
              <a:latin typeface="Arial" panose="020B0604020202020204" pitchFamily="34" charset="0"/>
            </a:endParaRPr>
          </a:p>
        </p:txBody>
      </p:sp>
      <p:sp>
        <p:nvSpPr>
          <p:cNvPr id="409605" name="Rectangle 5"/>
          <p:cNvSpPr>
            <a:spLocks noChangeArrowheads="1"/>
          </p:cNvSpPr>
          <p:nvPr/>
        </p:nvSpPr>
        <p:spPr bwMode="auto">
          <a:xfrm>
            <a:off x="982661" y="3284131"/>
            <a:ext cx="3475678"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10000"/>
              </a:lnSpc>
              <a:spcBef>
                <a:spcPct val="40000"/>
              </a:spcBef>
            </a:pPr>
            <a:r>
              <a:rPr lang="en-US" altLang="en-US" sz="1800" dirty="0">
                <a:solidFill>
                  <a:schemeClr val="accent2"/>
                </a:solidFill>
                <a:latin typeface="Arial" panose="020B0604020202020204" pitchFamily="34" charset="0"/>
              </a:rPr>
              <a:t>“Your majesty! We were ignorant people, worshipping idols, eating carrion, oppressing neighbors, brother fighting brother, the strong dominating the weak, when amidst us was raised a man (Muhammad) whose nobility, integrity and trustworthiness were already well-known”</a:t>
            </a:r>
          </a:p>
          <a:p>
            <a:pPr>
              <a:lnSpc>
                <a:spcPct val="110000"/>
              </a:lnSpc>
              <a:spcBef>
                <a:spcPct val="40000"/>
              </a:spcBef>
            </a:pPr>
            <a:endParaRPr lang="en-ZA" altLang="en-US" sz="1800"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233109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09605"/>
                                        </p:tgtEl>
                                        <p:attrNameLst>
                                          <p:attrName>style.visibility</p:attrName>
                                        </p:attrNameLst>
                                      </p:cBhvr>
                                      <p:to>
                                        <p:strVal val="visible"/>
                                      </p:to>
                                    </p:set>
                                    <p:animEffect transition="in" filter="slide(fromLeft)">
                                      <p:cBhvr>
                                        <p:cTn id="7" dur="500"/>
                                        <p:tgtEl>
                                          <p:spTgt spid="409605"/>
                                        </p:tgtEl>
                                      </p:cBhvr>
                                    </p:animEffect>
                                  </p:childTnLst>
                                </p:cTn>
                              </p:par>
                            </p:childTnLst>
                          </p:cTn>
                        </p:par>
                        <p:par>
                          <p:cTn id="8" fill="hold" nodeType="afterGroup">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409604"/>
                                        </p:tgtEl>
                                        <p:attrNameLst>
                                          <p:attrName>style.visibility</p:attrName>
                                        </p:attrNameLst>
                                      </p:cBhvr>
                                      <p:to>
                                        <p:strVal val="visible"/>
                                      </p:to>
                                    </p:set>
                                    <p:animEffect transition="in" filter="slide(fromRight)">
                                      <p:cBhvr>
                                        <p:cTn id="11" dur="500"/>
                                        <p:tgtEl>
                                          <p:spTgt spid="409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4" grpId="0"/>
      <p:bldP spid="40960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53" name="Puzzle3"/>
          <p:cNvSpPr>
            <a:spLocks noEditPoints="1" noChangeArrowheads="1"/>
          </p:cNvSpPr>
          <p:nvPr/>
        </p:nvSpPr>
        <p:spPr bwMode="auto">
          <a:xfrm>
            <a:off x="4572000" y="726613"/>
            <a:ext cx="1993900" cy="2398713"/>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09999"/>
          </a:solidFill>
          <a:ln>
            <a:noFill/>
          </a:ln>
          <a:effectLst>
            <a:outerShdw dist="35921" dir="2700000" algn="ctr" rotWithShape="0">
              <a:schemeClr val="tx1"/>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eaLnBrk="0" hangingPunct="0"/>
            <a:endParaRPr lang="en-US" altLang="en-US" sz="1800" b="1">
              <a:solidFill>
                <a:schemeClr val="bg1"/>
              </a:solidFill>
              <a:latin typeface="Arial" panose="020B0604020202020204" pitchFamily="34" charset="0"/>
            </a:endParaRPr>
          </a:p>
        </p:txBody>
      </p:sp>
      <p:sp>
        <p:nvSpPr>
          <p:cNvPr id="398354" name="Text Box 18"/>
          <p:cNvSpPr txBox="1">
            <a:spLocks noChangeArrowheads="1"/>
          </p:cNvSpPr>
          <p:nvPr/>
        </p:nvSpPr>
        <p:spPr bwMode="auto">
          <a:xfrm>
            <a:off x="4837113" y="1612438"/>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 typeface="Arial" panose="020B0604020202020204" pitchFamily="34" charset="0"/>
              <a:buNone/>
            </a:pPr>
            <a:r>
              <a:rPr lang="en-US" altLang="en-US" sz="1800">
                <a:solidFill>
                  <a:schemeClr val="bg1"/>
                </a:solidFill>
                <a:latin typeface="Arial" panose="020B0604020202020204" pitchFamily="34" charset="0"/>
              </a:rPr>
              <a:t>Practice</a:t>
            </a:r>
            <a:endParaRPr lang="en-US" altLang="en-US" sz="1600">
              <a:solidFill>
                <a:schemeClr val="bg1"/>
              </a:solidFill>
              <a:latin typeface="Arial" panose="020B0604020202020204" pitchFamily="34" charset="0"/>
            </a:endParaRPr>
          </a:p>
        </p:txBody>
      </p:sp>
      <p:sp>
        <p:nvSpPr>
          <p:cNvPr id="398338" name="Rectangle 2"/>
          <p:cNvSpPr>
            <a:spLocks noGrp="1" noChangeArrowheads="1"/>
          </p:cNvSpPr>
          <p:nvPr>
            <p:ph type="title"/>
          </p:nvPr>
        </p:nvSpPr>
        <p:spPr>
          <a:xfrm>
            <a:off x="1350881" y="7620"/>
            <a:ext cx="7107319" cy="796465"/>
          </a:xfrm>
        </p:spPr>
        <p:txBody>
          <a:bodyPr/>
          <a:lstStyle/>
          <a:p>
            <a:pPr algn="ctr"/>
            <a:r>
              <a:rPr lang="en-US" altLang="en-US" dirty="0">
                <a:solidFill>
                  <a:schemeClr val="tx1"/>
                </a:solidFill>
              </a:rPr>
              <a:t>Principles of the Prophet</a:t>
            </a:r>
          </a:p>
        </p:txBody>
      </p:sp>
      <p:sp>
        <p:nvSpPr>
          <p:cNvPr id="398340" name="Rectangle 4"/>
          <p:cNvSpPr>
            <a:spLocks noChangeArrowheads="1"/>
          </p:cNvSpPr>
          <p:nvPr/>
        </p:nvSpPr>
        <p:spPr bwMode="auto">
          <a:xfrm>
            <a:off x="711200" y="3342813"/>
            <a:ext cx="1679575" cy="466725"/>
          </a:xfrm>
          <a:prstGeom prst="rect">
            <a:avLst/>
          </a:prstGeom>
          <a:solidFill>
            <a:srgbClr val="FFFF99"/>
          </a:solidFill>
          <a:ln w="9525" algn="ctr">
            <a:solidFill>
              <a:schemeClr val="tx1"/>
            </a:solidFill>
            <a:miter lim="800000"/>
            <a:headEnd/>
            <a:tailEnd/>
          </a:ln>
          <a:effectLst>
            <a:outerShdw dist="35921" dir="2700000" algn="ctr" rotWithShape="0">
              <a:schemeClr val="tx1"/>
            </a:outerShdw>
          </a:effectLst>
        </p:spPr>
        <p:txBody>
          <a:bodyPr lIns="45720" rIns="45720" anchor="ctr"/>
          <a:lstStyle/>
          <a:p>
            <a:pPr algn="ctr">
              <a:buFont typeface="Arial" panose="020B0604020202020204" pitchFamily="34" charset="0"/>
              <a:buNone/>
            </a:pPr>
            <a:r>
              <a:rPr lang="en-GB" altLang="en-US" sz="1200" b="1">
                <a:solidFill>
                  <a:schemeClr val="tx1"/>
                </a:solidFill>
                <a:latin typeface="Arial" panose="020B0604020202020204" pitchFamily="34" charset="0"/>
              </a:rPr>
              <a:t>Beliefs</a:t>
            </a:r>
          </a:p>
        </p:txBody>
      </p:sp>
      <p:sp>
        <p:nvSpPr>
          <p:cNvPr id="398341" name="Rectangle 5"/>
          <p:cNvSpPr>
            <a:spLocks noChangeArrowheads="1"/>
          </p:cNvSpPr>
          <p:nvPr/>
        </p:nvSpPr>
        <p:spPr bwMode="auto">
          <a:xfrm>
            <a:off x="3806825" y="3342813"/>
            <a:ext cx="1679575" cy="430213"/>
          </a:xfrm>
          <a:prstGeom prst="rect">
            <a:avLst/>
          </a:prstGeom>
          <a:solidFill>
            <a:schemeClr val="bg2"/>
          </a:solidFill>
          <a:ln w="9525" algn="ctr">
            <a:solidFill>
              <a:schemeClr val="tx1"/>
            </a:solidFill>
            <a:miter lim="800000"/>
            <a:headEnd/>
            <a:tailEnd/>
          </a:ln>
          <a:effectLst>
            <a:outerShdw dist="35921" dir="2700000" algn="ctr" rotWithShape="0">
              <a:schemeClr val="tx1"/>
            </a:outerShdw>
          </a:effectLst>
        </p:spPr>
        <p:txBody>
          <a:bodyPr lIns="45720" rIns="45720" anchor="ctr"/>
          <a:lstStyle/>
          <a:p>
            <a:pPr algn="ctr">
              <a:buFont typeface="Arial" panose="020B0604020202020204" pitchFamily="34" charset="0"/>
              <a:buNone/>
            </a:pPr>
            <a:r>
              <a:rPr lang="en-GB" altLang="en-US" sz="1200" b="1">
                <a:solidFill>
                  <a:schemeClr val="bg1"/>
                </a:solidFill>
                <a:latin typeface="Arial" panose="020B0604020202020204" pitchFamily="34" charset="0"/>
              </a:rPr>
              <a:t>Right Actions</a:t>
            </a:r>
          </a:p>
        </p:txBody>
      </p:sp>
      <p:sp>
        <p:nvSpPr>
          <p:cNvPr id="398342" name="Text Box 6"/>
          <p:cNvSpPr txBox="1">
            <a:spLocks noChangeArrowheads="1"/>
          </p:cNvSpPr>
          <p:nvPr/>
        </p:nvSpPr>
        <p:spPr bwMode="auto">
          <a:xfrm>
            <a:off x="2798763" y="3268201"/>
            <a:ext cx="709612"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45720" rIns="45720">
            <a:spAutoFit/>
          </a:bodyPr>
          <a:lstStyle/>
          <a:p>
            <a:pPr algn="ctr" eaLnBrk="0" hangingPunct="0">
              <a:buNone/>
            </a:pPr>
            <a:r>
              <a:rPr lang="en-GB" altLang="en-US" sz="3600" b="1" dirty="0">
                <a:solidFill>
                  <a:srgbClr val="004E2D"/>
                </a:solidFill>
                <a:latin typeface="Arial" panose="020B0604020202020204" pitchFamily="34" charset="0"/>
              </a:rPr>
              <a:t>+</a:t>
            </a:r>
          </a:p>
        </p:txBody>
      </p:sp>
      <p:sp>
        <p:nvSpPr>
          <p:cNvPr id="398343" name="Rectangle 7"/>
          <p:cNvSpPr>
            <a:spLocks noChangeArrowheads="1"/>
          </p:cNvSpPr>
          <p:nvPr/>
        </p:nvSpPr>
        <p:spPr bwMode="auto">
          <a:xfrm>
            <a:off x="6400800" y="3342813"/>
            <a:ext cx="1679575" cy="430213"/>
          </a:xfrm>
          <a:prstGeom prst="rect">
            <a:avLst/>
          </a:prstGeom>
          <a:solidFill>
            <a:srgbClr val="009999"/>
          </a:solidFill>
          <a:ln>
            <a:noFill/>
          </a:ln>
          <a:effectLst>
            <a:outerShdw dist="35921" dir="2700000" algn="ctr" rotWithShape="0">
              <a:schemeClr val="tx1"/>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eaLnBrk="0" hangingPunct="0">
              <a:buNone/>
            </a:pPr>
            <a:r>
              <a:rPr lang="en-GB" altLang="en-US" sz="1200" b="1" dirty="0">
                <a:solidFill>
                  <a:schemeClr val="bg1"/>
                </a:solidFill>
                <a:latin typeface="Arial" panose="020B0604020202020204" pitchFamily="34" charset="0"/>
              </a:rPr>
              <a:t>Results</a:t>
            </a:r>
          </a:p>
        </p:txBody>
      </p:sp>
      <p:sp>
        <p:nvSpPr>
          <p:cNvPr id="398344" name="Text Box 8"/>
          <p:cNvSpPr txBox="1">
            <a:spLocks noChangeArrowheads="1"/>
          </p:cNvSpPr>
          <p:nvPr/>
        </p:nvSpPr>
        <p:spPr bwMode="auto">
          <a:xfrm>
            <a:off x="5607050" y="3342813"/>
            <a:ext cx="709613"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45720" rIns="45720">
            <a:spAutoFit/>
          </a:bodyPr>
          <a:lstStyle/>
          <a:p>
            <a:pPr algn="ctr" eaLnBrk="0" hangingPunct="0">
              <a:buNone/>
            </a:pPr>
            <a:r>
              <a:rPr lang="en-GB" altLang="en-US" sz="3600" b="1" dirty="0">
                <a:solidFill>
                  <a:srgbClr val="004E2D"/>
                </a:solidFill>
                <a:latin typeface="Arial" panose="020B0604020202020204" pitchFamily="34" charset="0"/>
              </a:rPr>
              <a:t>=</a:t>
            </a:r>
          </a:p>
        </p:txBody>
      </p:sp>
      <p:sp>
        <p:nvSpPr>
          <p:cNvPr id="398350" name="Puzzle1"/>
          <p:cNvSpPr>
            <a:spLocks noEditPoints="1" noChangeArrowheads="1"/>
          </p:cNvSpPr>
          <p:nvPr/>
        </p:nvSpPr>
        <p:spPr bwMode="auto">
          <a:xfrm>
            <a:off x="2101850" y="1452101"/>
            <a:ext cx="3221038" cy="1665287"/>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808080"/>
          </a:solidFill>
          <a:ln w="28575">
            <a:solidFill>
              <a:srgbClr val="000000"/>
            </a:solidFill>
            <a:miter lim="800000"/>
            <a:headEnd/>
            <a:tailEnd/>
          </a:ln>
        </p:spPr>
        <p:txBody>
          <a:bodyPr/>
          <a:lstStyle/>
          <a:p>
            <a:pPr algn="ctr">
              <a:buFont typeface="Arial" panose="020B0604020202020204" pitchFamily="34" charset="0"/>
              <a:buNone/>
            </a:pPr>
            <a:endParaRPr lang="en-US" altLang="en-US" sz="1800">
              <a:latin typeface="Arial" panose="020B0604020202020204" pitchFamily="34" charset="0"/>
            </a:endParaRPr>
          </a:p>
          <a:p>
            <a:pPr>
              <a:buFont typeface="Arial" panose="020B0604020202020204" pitchFamily="34" charset="0"/>
              <a:buNone/>
            </a:pPr>
            <a:endParaRPr lang="en-US" altLang="en-US" sz="1800">
              <a:latin typeface="Arial" panose="020B0604020202020204" pitchFamily="34" charset="0"/>
            </a:endParaRPr>
          </a:p>
        </p:txBody>
      </p:sp>
      <p:sp>
        <p:nvSpPr>
          <p:cNvPr id="398351" name="Text Box 15"/>
          <p:cNvSpPr txBox="1">
            <a:spLocks noChangeArrowheads="1"/>
          </p:cNvSpPr>
          <p:nvPr/>
        </p:nvSpPr>
        <p:spPr bwMode="auto">
          <a:xfrm>
            <a:off x="2582863" y="2023601"/>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 typeface="Arial" panose="020B0604020202020204" pitchFamily="34" charset="0"/>
              <a:buNone/>
            </a:pPr>
            <a:r>
              <a:rPr lang="en-US" altLang="en-US" sz="1800">
                <a:solidFill>
                  <a:schemeClr val="bg1"/>
                </a:solidFill>
                <a:latin typeface="Arial" panose="020B0604020202020204" pitchFamily="34" charset="0"/>
              </a:rPr>
              <a:t>Preach</a:t>
            </a:r>
          </a:p>
        </p:txBody>
      </p:sp>
      <p:sp>
        <p:nvSpPr>
          <p:cNvPr id="398355" name="Rectangle 19"/>
          <p:cNvSpPr>
            <a:spLocks noChangeArrowheads="1"/>
          </p:cNvSpPr>
          <p:nvPr/>
        </p:nvSpPr>
        <p:spPr bwMode="auto">
          <a:xfrm>
            <a:off x="711200" y="4206413"/>
            <a:ext cx="1679575" cy="466725"/>
          </a:xfrm>
          <a:prstGeom prst="rect">
            <a:avLst/>
          </a:prstGeom>
          <a:solidFill>
            <a:srgbClr val="FFFF99"/>
          </a:solidFill>
          <a:ln w="9525" algn="ctr">
            <a:solidFill>
              <a:schemeClr val="tx1"/>
            </a:solidFill>
            <a:miter lim="800000"/>
            <a:headEnd/>
            <a:tailEnd/>
          </a:ln>
          <a:effectLst>
            <a:outerShdw dist="35921" dir="2700000" algn="ctr" rotWithShape="0">
              <a:schemeClr val="tx1"/>
            </a:outerShdw>
          </a:effectLst>
        </p:spPr>
        <p:txBody>
          <a:bodyPr lIns="45720" rIns="45720" anchor="ctr"/>
          <a:lstStyle/>
          <a:p>
            <a:pPr algn="ctr">
              <a:buFont typeface="Arial" panose="020B0604020202020204" pitchFamily="34" charset="0"/>
              <a:buNone/>
            </a:pPr>
            <a:r>
              <a:rPr lang="en-GB" altLang="en-US" sz="1200" b="1">
                <a:solidFill>
                  <a:schemeClr val="tx1"/>
                </a:solidFill>
                <a:latin typeface="Arial" panose="020B0604020202020204" pitchFamily="34" charset="0"/>
              </a:rPr>
              <a:t>Right Means</a:t>
            </a:r>
          </a:p>
        </p:txBody>
      </p:sp>
      <p:sp>
        <p:nvSpPr>
          <p:cNvPr id="398356" name="Rectangle 20"/>
          <p:cNvSpPr>
            <a:spLocks noChangeArrowheads="1"/>
          </p:cNvSpPr>
          <p:nvPr/>
        </p:nvSpPr>
        <p:spPr bwMode="auto">
          <a:xfrm>
            <a:off x="3829050" y="4206413"/>
            <a:ext cx="1679575" cy="430213"/>
          </a:xfrm>
          <a:prstGeom prst="rect">
            <a:avLst/>
          </a:prstGeom>
          <a:solidFill>
            <a:schemeClr val="bg2"/>
          </a:solidFill>
          <a:ln w="9525" algn="ctr">
            <a:solidFill>
              <a:schemeClr val="tx1"/>
            </a:solidFill>
            <a:miter lim="800000"/>
            <a:headEnd/>
            <a:tailEnd/>
          </a:ln>
          <a:effectLst>
            <a:outerShdw dist="35921" dir="2700000" algn="ctr" rotWithShape="0">
              <a:schemeClr val="tx1"/>
            </a:outerShdw>
          </a:effectLst>
        </p:spPr>
        <p:txBody>
          <a:bodyPr lIns="45720" rIns="45720" anchor="ctr"/>
          <a:lstStyle/>
          <a:p>
            <a:pPr algn="ctr">
              <a:buFont typeface="Arial" panose="020B0604020202020204" pitchFamily="34" charset="0"/>
              <a:buNone/>
            </a:pPr>
            <a:r>
              <a:rPr lang="en-GB" altLang="en-US" sz="1200" b="1">
                <a:solidFill>
                  <a:schemeClr val="bg1"/>
                </a:solidFill>
                <a:latin typeface="Arial" panose="020B0604020202020204" pitchFamily="34" charset="0"/>
              </a:rPr>
              <a:t>Right Ends</a:t>
            </a:r>
          </a:p>
        </p:txBody>
      </p:sp>
      <p:sp>
        <p:nvSpPr>
          <p:cNvPr id="398357" name="Text Box 21"/>
          <p:cNvSpPr txBox="1">
            <a:spLocks noChangeArrowheads="1"/>
          </p:cNvSpPr>
          <p:nvPr/>
        </p:nvSpPr>
        <p:spPr bwMode="auto">
          <a:xfrm>
            <a:off x="2798763" y="4068301"/>
            <a:ext cx="709612"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45720" rIns="45720">
            <a:spAutoFit/>
          </a:bodyPr>
          <a:lstStyle/>
          <a:p>
            <a:pPr algn="ctr" eaLnBrk="0" hangingPunct="0">
              <a:buNone/>
            </a:pPr>
            <a:r>
              <a:rPr lang="en-GB" altLang="en-US" sz="3600" b="1" dirty="0" smtClean="0">
                <a:solidFill>
                  <a:srgbClr val="004E2D"/>
                </a:solidFill>
                <a:latin typeface="Arial" panose="020B0604020202020204" pitchFamily="34" charset="0"/>
              </a:rPr>
              <a:t>+</a:t>
            </a:r>
            <a:endParaRPr lang="en-GB" altLang="en-US" sz="3600" b="1" dirty="0">
              <a:solidFill>
                <a:srgbClr val="004E2D"/>
              </a:solidFill>
              <a:latin typeface="Arial" panose="020B0604020202020204" pitchFamily="34" charset="0"/>
            </a:endParaRPr>
          </a:p>
        </p:txBody>
      </p:sp>
      <p:sp>
        <p:nvSpPr>
          <p:cNvPr id="398358" name="Rectangle 22"/>
          <p:cNvSpPr>
            <a:spLocks noChangeArrowheads="1"/>
          </p:cNvSpPr>
          <p:nvPr/>
        </p:nvSpPr>
        <p:spPr bwMode="auto">
          <a:xfrm>
            <a:off x="6399213" y="4206413"/>
            <a:ext cx="1679575" cy="430213"/>
          </a:xfrm>
          <a:prstGeom prst="rect">
            <a:avLst/>
          </a:prstGeom>
          <a:solidFill>
            <a:srgbClr val="009999"/>
          </a:solidFill>
          <a:ln>
            <a:noFill/>
          </a:ln>
          <a:effectLst>
            <a:outerShdw dist="35921" dir="2700000" algn="ctr" rotWithShape="0">
              <a:schemeClr val="tx1"/>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eaLnBrk="0" hangingPunct="0">
              <a:buNone/>
            </a:pPr>
            <a:r>
              <a:rPr lang="en-GB" altLang="en-US" sz="1200" b="1" dirty="0">
                <a:solidFill>
                  <a:schemeClr val="bg1"/>
                </a:solidFill>
                <a:latin typeface="Arial" panose="020B0604020202020204" pitchFamily="34" charset="0"/>
              </a:rPr>
              <a:t>Success</a:t>
            </a:r>
          </a:p>
        </p:txBody>
      </p:sp>
      <p:sp>
        <p:nvSpPr>
          <p:cNvPr id="398359" name="Text Box 23"/>
          <p:cNvSpPr txBox="1">
            <a:spLocks noChangeArrowheads="1"/>
          </p:cNvSpPr>
          <p:nvPr/>
        </p:nvSpPr>
        <p:spPr bwMode="auto">
          <a:xfrm>
            <a:off x="5640388" y="4133388"/>
            <a:ext cx="709612"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45720" rIns="45720">
            <a:spAutoFit/>
          </a:bodyPr>
          <a:lstStyle/>
          <a:p>
            <a:pPr algn="ctr" eaLnBrk="0" hangingPunct="0">
              <a:buNone/>
            </a:pPr>
            <a:r>
              <a:rPr lang="en-GB" altLang="en-US" sz="3600" b="1" dirty="0">
                <a:solidFill>
                  <a:srgbClr val="004E2D"/>
                </a:solidFill>
                <a:latin typeface="Arial" panose="020B0604020202020204" pitchFamily="34" charset="0"/>
              </a:rPr>
              <a:t>=</a:t>
            </a:r>
          </a:p>
        </p:txBody>
      </p:sp>
      <p:sp>
        <p:nvSpPr>
          <p:cNvPr id="398365" name="Rectangle 29"/>
          <p:cNvSpPr>
            <a:spLocks noChangeArrowheads="1"/>
          </p:cNvSpPr>
          <p:nvPr/>
        </p:nvSpPr>
        <p:spPr bwMode="auto">
          <a:xfrm rot="-1729670">
            <a:off x="0" y="549275"/>
            <a:ext cx="1584325" cy="360363"/>
          </a:xfrm>
          <a:prstGeom prst="rect">
            <a:avLst/>
          </a:prstGeom>
          <a:solidFill>
            <a:srgbClr val="FFFF99"/>
          </a:solidFill>
          <a:ln w="9525" algn="ctr">
            <a:solidFill>
              <a:schemeClr val="tx1"/>
            </a:solidFill>
            <a:miter lim="800000"/>
            <a:headEnd/>
            <a:tailEnd/>
          </a:ln>
          <a:effectLst>
            <a:outerShdw dist="35921" dir="2700000" algn="ctr" rotWithShape="0">
              <a:schemeClr val="tx1"/>
            </a:outerShdw>
          </a:effectLst>
        </p:spPr>
        <p:txBody>
          <a:bodyPr lIns="45720" rIns="45720" anchor="ctr"/>
          <a:lstStyle/>
          <a:p>
            <a:pPr algn="ctr">
              <a:buFont typeface="Arial" panose="020B0604020202020204" pitchFamily="34" charset="0"/>
              <a:buNone/>
            </a:pPr>
            <a:r>
              <a:rPr lang="en-GB" altLang="en-US" sz="1200" b="1">
                <a:solidFill>
                  <a:schemeClr val="tx1"/>
                </a:solidFill>
                <a:latin typeface="Arial" panose="020B0604020202020204" pitchFamily="34" charset="0"/>
              </a:rPr>
              <a:t>A Glimpse</a:t>
            </a:r>
          </a:p>
        </p:txBody>
      </p:sp>
      <p:sp>
        <p:nvSpPr>
          <p:cNvPr id="2" name="TextBox 1"/>
          <p:cNvSpPr txBox="1"/>
          <p:nvPr/>
        </p:nvSpPr>
        <p:spPr>
          <a:xfrm>
            <a:off x="200025" y="4854113"/>
            <a:ext cx="8743950" cy="2000548"/>
          </a:xfrm>
          <a:prstGeom prst="rect">
            <a:avLst/>
          </a:prstGeom>
          <a:solidFill>
            <a:srgbClr val="7030A0"/>
          </a:solidFill>
        </p:spPr>
        <p:txBody>
          <a:bodyPr wrap="square" rtlCol="0">
            <a:spAutoFit/>
          </a:bodyPr>
          <a:lstStyle/>
          <a:p>
            <a:pPr eaLnBrk="0" hangingPunct="0">
              <a:buNone/>
            </a:pPr>
            <a:r>
              <a:rPr lang="en-US" altLang="en-US" sz="2000" i="1" dirty="0" smtClean="0">
                <a:solidFill>
                  <a:schemeClr val="bg1"/>
                </a:solidFill>
                <a:latin typeface="Arial" panose="020B0604020202020204" pitchFamily="34" charset="0"/>
              </a:rPr>
              <a:t>Observation:</a:t>
            </a:r>
          </a:p>
          <a:p>
            <a:pPr eaLnBrk="0" hangingPunct="0">
              <a:buNone/>
            </a:pPr>
            <a:r>
              <a:rPr lang="en-US" altLang="en-US" sz="2000" i="1" dirty="0" smtClean="0">
                <a:solidFill>
                  <a:schemeClr val="bg1"/>
                </a:solidFill>
                <a:latin typeface="Arial" panose="020B0604020202020204" pitchFamily="34" charset="0"/>
              </a:rPr>
              <a:t>“</a:t>
            </a:r>
            <a:r>
              <a:rPr lang="en-US" altLang="en-US" sz="2000" i="1" dirty="0">
                <a:solidFill>
                  <a:schemeClr val="bg1"/>
                </a:solidFill>
                <a:latin typeface="Arial" panose="020B0604020202020204" pitchFamily="34" charset="0"/>
              </a:rPr>
              <a:t>He was …without a bodyguard, without a palace, without a fixed revenue. If ever any man had the right </a:t>
            </a:r>
            <a:r>
              <a:rPr lang="en-US" altLang="en-US" sz="2000" i="1" dirty="0" smtClean="0">
                <a:solidFill>
                  <a:schemeClr val="bg1"/>
                </a:solidFill>
                <a:latin typeface="Arial" panose="020B0604020202020204" pitchFamily="34" charset="0"/>
              </a:rPr>
              <a:t>to </a:t>
            </a:r>
            <a:r>
              <a:rPr lang="en-US" altLang="en-US" sz="2000" i="1" dirty="0">
                <a:solidFill>
                  <a:schemeClr val="bg1"/>
                </a:solidFill>
                <a:latin typeface="Arial" panose="020B0604020202020204" pitchFamily="34" charset="0"/>
              </a:rPr>
              <a:t>say that he ruled by a right divine It was Mohammad, for he had all the power without instruments and </a:t>
            </a:r>
            <a:r>
              <a:rPr lang="en-US" altLang="en-US" sz="2000" i="1" dirty="0" smtClean="0">
                <a:solidFill>
                  <a:schemeClr val="bg1"/>
                </a:solidFill>
                <a:latin typeface="Arial" panose="020B0604020202020204" pitchFamily="34" charset="0"/>
              </a:rPr>
              <a:t>without </a:t>
            </a:r>
            <a:r>
              <a:rPr lang="en-US" altLang="en-US" sz="2000" i="1" dirty="0">
                <a:solidFill>
                  <a:schemeClr val="bg1"/>
                </a:solidFill>
                <a:latin typeface="Arial" panose="020B0604020202020204" pitchFamily="34" charset="0"/>
              </a:rPr>
              <a:t>its support. He cared not for dressing of power. The simplicity of his private life was in keeping </a:t>
            </a:r>
            <a:r>
              <a:rPr lang="en-US" altLang="en-US" sz="2000" i="1" dirty="0" smtClean="0">
                <a:solidFill>
                  <a:schemeClr val="bg1"/>
                </a:solidFill>
                <a:latin typeface="Arial" panose="020B0604020202020204" pitchFamily="34" charset="0"/>
              </a:rPr>
              <a:t>with </a:t>
            </a:r>
            <a:r>
              <a:rPr lang="en-US" altLang="en-US" sz="2000" i="1" dirty="0">
                <a:solidFill>
                  <a:schemeClr val="bg1"/>
                </a:solidFill>
                <a:latin typeface="Arial" panose="020B0604020202020204" pitchFamily="34" charset="0"/>
              </a:rPr>
              <a:t>his public life."     </a:t>
            </a:r>
            <a:r>
              <a:rPr lang="en-US" altLang="en-US" sz="1400" b="1" i="1" dirty="0">
                <a:solidFill>
                  <a:schemeClr val="bg1"/>
                </a:solidFill>
                <a:latin typeface="Arial" panose="020B0604020202020204" pitchFamily="34" charset="0"/>
              </a:rPr>
              <a:t>Bosworth Smith</a:t>
            </a:r>
          </a:p>
        </p:txBody>
      </p:sp>
    </p:spTree>
    <p:extLst>
      <p:ext uri="{BB962C8B-B14F-4D97-AF65-F5344CB8AC3E}">
        <p14:creationId xmlns:p14="http://schemas.microsoft.com/office/powerpoint/2010/main" val="3951340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98350"/>
                                        </p:tgtEl>
                                        <p:attrNameLst>
                                          <p:attrName>style.visibility</p:attrName>
                                        </p:attrNameLst>
                                      </p:cBhvr>
                                      <p:to>
                                        <p:strVal val="visible"/>
                                      </p:to>
                                    </p:set>
                                    <p:animEffect transition="in" filter="slide(fromLeft)">
                                      <p:cBhvr>
                                        <p:cTn id="7" dur="500"/>
                                        <p:tgtEl>
                                          <p:spTgt spid="398350"/>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398365"/>
                                        </p:tgtEl>
                                        <p:attrNameLst>
                                          <p:attrName>style.visibility</p:attrName>
                                        </p:attrNameLst>
                                      </p:cBhvr>
                                      <p:to>
                                        <p:strVal val="visible"/>
                                      </p:to>
                                    </p:set>
                                    <p:anim calcmode="lin" valueType="num">
                                      <p:cBhvr>
                                        <p:cTn id="11" dur="500" fill="hold"/>
                                        <p:tgtEl>
                                          <p:spTgt spid="398365"/>
                                        </p:tgtEl>
                                        <p:attrNameLst>
                                          <p:attrName>ppt_w</p:attrName>
                                        </p:attrNameLst>
                                      </p:cBhvr>
                                      <p:tavLst>
                                        <p:tav tm="0">
                                          <p:val>
                                            <p:fltVal val="0"/>
                                          </p:val>
                                        </p:tav>
                                        <p:tav tm="100000">
                                          <p:val>
                                            <p:strVal val="#ppt_w"/>
                                          </p:val>
                                        </p:tav>
                                      </p:tavLst>
                                    </p:anim>
                                    <p:anim calcmode="lin" valueType="num">
                                      <p:cBhvr>
                                        <p:cTn id="12" dur="500" fill="hold"/>
                                        <p:tgtEl>
                                          <p:spTgt spid="398365"/>
                                        </p:tgtEl>
                                        <p:attrNameLst>
                                          <p:attrName>ppt_h</p:attrName>
                                        </p:attrNameLst>
                                      </p:cBhvr>
                                      <p:tavLst>
                                        <p:tav tm="0">
                                          <p:val>
                                            <p:fltVal val="0"/>
                                          </p:val>
                                        </p:tav>
                                        <p:tav tm="100000">
                                          <p:val>
                                            <p:strVal val="#ppt_h"/>
                                          </p:val>
                                        </p:tav>
                                      </p:tavLst>
                                    </p:anim>
                                    <p:animEffect transition="in" filter="fade">
                                      <p:cBhvr>
                                        <p:cTn id="13" dur="500"/>
                                        <p:tgtEl>
                                          <p:spTgt spid="398365"/>
                                        </p:tgtEl>
                                      </p:cBhvr>
                                    </p:animEffect>
                                  </p:childTnLst>
                                </p:cTn>
                              </p:par>
                              <p:par>
                                <p:cTn id="14" presetID="12" presetClass="entr" presetSubtype="2" fill="hold" grpId="0" nodeType="withEffect">
                                  <p:stCondLst>
                                    <p:cond delay="0"/>
                                  </p:stCondLst>
                                  <p:childTnLst>
                                    <p:set>
                                      <p:cBhvr>
                                        <p:cTn id="15" dur="1" fill="hold">
                                          <p:stCondLst>
                                            <p:cond delay="0"/>
                                          </p:stCondLst>
                                        </p:cTn>
                                        <p:tgtEl>
                                          <p:spTgt spid="398353"/>
                                        </p:tgtEl>
                                        <p:attrNameLst>
                                          <p:attrName>style.visibility</p:attrName>
                                        </p:attrNameLst>
                                      </p:cBhvr>
                                      <p:to>
                                        <p:strVal val="visible"/>
                                      </p:to>
                                    </p:set>
                                    <p:animEffect transition="in" filter="slide(fromRight)">
                                      <p:cBhvr>
                                        <p:cTn id="16" dur="500"/>
                                        <p:tgtEl>
                                          <p:spTgt spid="398353"/>
                                        </p:tgtEl>
                                      </p:cBhvr>
                                    </p:animEffect>
                                  </p:childTnLst>
                                </p:cTn>
                              </p:par>
                            </p:childTnLst>
                          </p:cTn>
                        </p:par>
                        <p:par>
                          <p:cTn id="17" fill="hold" nodeType="afterGroup">
                            <p:stCondLst>
                              <p:cond delay="1000"/>
                            </p:stCondLst>
                            <p:childTnLst>
                              <p:par>
                                <p:cTn id="18" presetID="53" presetClass="entr" presetSubtype="0" fill="hold" grpId="0" nodeType="afterEffect">
                                  <p:stCondLst>
                                    <p:cond delay="0"/>
                                  </p:stCondLst>
                                  <p:childTnLst>
                                    <p:set>
                                      <p:cBhvr>
                                        <p:cTn id="19" dur="1" fill="hold">
                                          <p:stCondLst>
                                            <p:cond delay="0"/>
                                          </p:stCondLst>
                                        </p:cTn>
                                        <p:tgtEl>
                                          <p:spTgt spid="398340"/>
                                        </p:tgtEl>
                                        <p:attrNameLst>
                                          <p:attrName>style.visibility</p:attrName>
                                        </p:attrNameLst>
                                      </p:cBhvr>
                                      <p:to>
                                        <p:strVal val="visible"/>
                                      </p:to>
                                    </p:set>
                                    <p:anim calcmode="lin" valueType="num">
                                      <p:cBhvr>
                                        <p:cTn id="20" dur="500" fill="hold"/>
                                        <p:tgtEl>
                                          <p:spTgt spid="398340"/>
                                        </p:tgtEl>
                                        <p:attrNameLst>
                                          <p:attrName>ppt_w</p:attrName>
                                        </p:attrNameLst>
                                      </p:cBhvr>
                                      <p:tavLst>
                                        <p:tav tm="0">
                                          <p:val>
                                            <p:fltVal val="0"/>
                                          </p:val>
                                        </p:tav>
                                        <p:tav tm="100000">
                                          <p:val>
                                            <p:strVal val="#ppt_w"/>
                                          </p:val>
                                        </p:tav>
                                      </p:tavLst>
                                    </p:anim>
                                    <p:anim calcmode="lin" valueType="num">
                                      <p:cBhvr>
                                        <p:cTn id="21" dur="500" fill="hold"/>
                                        <p:tgtEl>
                                          <p:spTgt spid="398340"/>
                                        </p:tgtEl>
                                        <p:attrNameLst>
                                          <p:attrName>ppt_h</p:attrName>
                                        </p:attrNameLst>
                                      </p:cBhvr>
                                      <p:tavLst>
                                        <p:tav tm="0">
                                          <p:val>
                                            <p:fltVal val="0"/>
                                          </p:val>
                                        </p:tav>
                                        <p:tav tm="100000">
                                          <p:val>
                                            <p:strVal val="#ppt_h"/>
                                          </p:val>
                                        </p:tav>
                                      </p:tavLst>
                                    </p:anim>
                                    <p:animEffect transition="in" filter="fade">
                                      <p:cBhvr>
                                        <p:cTn id="22" dur="500"/>
                                        <p:tgtEl>
                                          <p:spTgt spid="398340"/>
                                        </p:tgtEl>
                                      </p:cBhvr>
                                    </p:animEffect>
                                  </p:childTnLst>
                                </p:cTn>
                              </p:par>
                            </p:childTnLst>
                          </p:cTn>
                        </p:par>
                        <p:par>
                          <p:cTn id="23" fill="hold" nodeType="afterGroup">
                            <p:stCondLst>
                              <p:cond delay="1500"/>
                            </p:stCondLst>
                            <p:childTnLst>
                              <p:par>
                                <p:cTn id="24" presetID="53" presetClass="entr" presetSubtype="0" fill="hold" grpId="0" nodeType="afterEffect">
                                  <p:stCondLst>
                                    <p:cond delay="0"/>
                                  </p:stCondLst>
                                  <p:childTnLst>
                                    <p:set>
                                      <p:cBhvr>
                                        <p:cTn id="25" dur="1" fill="hold">
                                          <p:stCondLst>
                                            <p:cond delay="0"/>
                                          </p:stCondLst>
                                        </p:cTn>
                                        <p:tgtEl>
                                          <p:spTgt spid="398341"/>
                                        </p:tgtEl>
                                        <p:attrNameLst>
                                          <p:attrName>style.visibility</p:attrName>
                                        </p:attrNameLst>
                                      </p:cBhvr>
                                      <p:to>
                                        <p:strVal val="visible"/>
                                      </p:to>
                                    </p:set>
                                    <p:anim calcmode="lin" valueType="num">
                                      <p:cBhvr>
                                        <p:cTn id="26" dur="500" fill="hold"/>
                                        <p:tgtEl>
                                          <p:spTgt spid="398341"/>
                                        </p:tgtEl>
                                        <p:attrNameLst>
                                          <p:attrName>ppt_w</p:attrName>
                                        </p:attrNameLst>
                                      </p:cBhvr>
                                      <p:tavLst>
                                        <p:tav tm="0">
                                          <p:val>
                                            <p:fltVal val="0"/>
                                          </p:val>
                                        </p:tav>
                                        <p:tav tm="100000">
                                          <p:val>
                                            <p:strVal val="#ppt_w"/>
                                          </p:val>
                                        </p:tav>
                                      </p:tavLst>
                                    </p:anim>
                                    <p:anim calcmode="lin" valueType="num">
                                      <p:cBhvr>
                                        <p:cTn id="27" dur="500" fill="hold"/>
                                        <p:tgtEl>
                                          <p:spTgt spid="398341"/>
                                        </p:tgtEl>
                                        <p:attrNameLst>
                                          <p:attrName>ppt_h</p:attrName>
                                        </p:attrNameLst>
                                      </p:cBhvr>
                                      <p:tavLst>
                                        <p:tav tm="0">
                                          <p:val>
                                            <p:fltVal val="0"/>
                                          </p:val>
                                        </p:tav>
                                        <p:tav tm="100000">
                                          <p:val>
                                            <p:strVal val="#ppt_h"/>
                                          </p:val>
                                        </p:tav>
                                      </p:tavLst>
                                    </p:anim>
                                    <p:animEffect transition="in" filter="fade">
                                      <p:cBhvr>
                                        <p:cTn id="28" dur="500"/>
                                        <p:tgtEl>
                                          <p:spTgt spid="398341"/>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398342"/>
                                        </p:tgtEl>
                                        <p:attrNameLst>
                                          <p:attrName>style.visibility</p:attrName>
                                        </p:attrNameLst>
                                      </p:cBhvr>
                                      <p:to>
                                        <p:strVal val="visible"/>
                                      </p:to>
                                    </p:set>
                                    <p:animEffect transition="in" filter="slide(fromLeft)">
                                      <p:cBhvr>
                                        <p:cTn id="31" dur="500"/>
                                        <p:tgtEl>
                                          <p:spTgt spid="398342"/>
                                        </p:tgtEl>
                                      </p:cBhvr>
                                    </p:animEffect>
                                  </p:childTnLst>
                                </p:cTn>
                              </p:par>
                            </p:childTnLst>
                          </p:cTn>
                        </p:par>
                        <p:par>
                          <p:cTn id="32" fill="hold" nodeType="afterGroup">
                            <p:stCondLst>
                              <p:cond delay="2000"/>
                            </p:stCondLst>
                            <p:childTnLst>
                              <p:par>
                                <p:cTn id="33" presetID="53" presetClass="entr" presetSubtype="0" fill="hold" grpId="0" nodeType="afterEffect">
                                  <p:stCondLst>
                                    <p:cond delay="0"/>
                                  </p:stCondLst>
                                  <p:childTnLst>
                                    <p:set>
                                      <p:cBhvr>
                                        <p:cTn id="34" dur="1" fill="hold">
                                          <p:stCondLst>
                                            <p:cond delay="0"/>
                                          </p:stCondLst>
                                        </p:cTn>
                                        <p:tgtEl>
                                          <p:spTgt spid="398343"/>
                                        </p:tgtEl>
                                        <p:attrNameLst>
                                          <p:attrName>style.visibility</p:attrName>
                                        </p:attrNameLst>
                                      </p:cBhvr>
                                      <p:to>
                                        <p:strVal val="visible"/>
                                      </p:to>
                                    </p:set>
                                    <p:anim calcmode="lin" valueType="num">
                                      <p:cBhvr>
                                        <p:cTn id="35" dur="500" fill="hold"/>
                                        <p:tgtEl>
                                          <p:spTgt spid="398343"/>
                                        </p:tgtEl>
                                        <p:attrNameLst>
                                          <p:attrName>ppt_w</p:attrName>
                                        </p:attrNameLst>
                                      </p:cBhvr>
                                      <p:tavLst>
                                        <p:tav tm="0">
                                          <p:val>
                                            <p:fltVal val="0"/>
                                          </p:val>
                                        </p:tav>
                                        <p:tav tm="100000">
                                          <p:val>
                                            <p:strVal val="#ppt_w"/>
                                          </p:val>
                                        </p:tav>
                                      </p:tavLst>
                                    </p:anim>
                                    <p:anim calcmode="lin" valueType="num">
                                      <p:cBhvr>
                                        <p:cTn id="36" dur="500" fill="hold"/>
                                        <p:tgtEl>
                                          <p:spTgt spid="398343"/>
                                        </p:tgtEl>
                                        <p:attrNameLst>
                                          <p:attrName>ppt_h</p:attrName>
                                        </p:attrNameLst>
                                      </p:cBhvr>
                                      <p:tavLst>
                                        <p:tav tm="0">
                                          <p:val>
                                            <p:fltVal val="0"/>
                                          </p:val>
                                        </p:tav>
                                        <p:tav tm="100000">
                                          <p:val>
                                            <p:strVal val="#ppt_h"/>
                                          </p:val>
                                        </p:tav>
                                      </p:tavLst>
                                    </p:anim>
                                    <p:animEffect transition="in" filter="fade">
                                      <p:cBhvr>
                                        <p:cTn id="37" dur="500"/>
                                        <p:tgtEl>
                                          <p:spTgt spid="398343"/>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398344"/>
                                        </p:tgtEl>
                                        <p:attrNameLst>
                                          <p:attrName>style.visibility</p:attrName>
                                        </p:attrNameLst>
                                      </p:cBhvr>
                                      <p:to>
                                        <p:strVal val="visible"/>
                                      </p:to>
                                    </p:set>
                                    <p:animEffect transition="in" filter="slide(fromLeft)">
                                      <p:cBhvr>
                                        <p:cTn id="40" dur="500"/>
                                        <p:tgtEl>
                                          <p:spTgt spid="398344"/>
                                        </p:tgtEl>
                                      </p:cBhvr>
                                    </p:animEffect>
                                  </p:childTnLst>
                                </p:cTn>
                              </p:par>
                            </p:childTnLst>
                          </p:cTn>
                        </p:par>
                        <p:par>
                          <p:cTn id="41" fill="hold" nodeType="afterGroup">
                            <p:stCondLst>
                              <p:cond delay="2500"/>
                            </p:stCondLst>
                            <p:childTnLst>
                              <p:par>
                                <p:cTn id="42" presetID="53" presetClass="entr" presetSubtype="0" fill="hold" grpId="0" nodeType="afterEffect">
                                  <p:stCondLst>
                                    <p:cond delay="0"/>
                                  </p:stCondLst>
                                  <p:childTnLst>
                                    <p:set>
                                      <p:cBhvr>
                                        <p:cTn id="43" dur="1" fill="hold">
                                          <p:stCondLst>
                                            <p:cond delay="0"/>
                                          </p:stCondLst>
                                        </p:cTn>
                                        <p:tgtEl>
                                          <p:spTgt spid="398355"/>
                                        </p:tgtEl>
                                        <p:attrNameLst>
                                          <p:attrName>style.visibility</p:attrName>
                                        </p:attrNameLst>
                                      </p:cBhvr>
                                      <p:to>
                                        <p:strVal val="visible"/>
                                      </p:to>
                                    </p:set>
                                    <p:anim calcmode="lin" valueType="num">
                                      <p:cBhvr>
                                        <p:cTn id="44" dur="500" fill="hold"/>
                                        <p:tgtEl>
                                          <p:spTgt spid="398355"/>
                                        </p:tgtEl>
                                        <p:attrNameLst>
                                          <p:attrName>ppt_w</p:attrName>
                                        </p:attrNameLst>
                                      </p:cBhvr>
                                      <p:tavLst>
                                        <p:tav tm="0">
                                          <p:val>
                                            <p:fltVal val="0"/>
                                          </p:val>
                                        </p:tav>
                                        <p:tav tm="100000">
                                          <p:val>
                                            <p:strVal val="#ppt_w"/>
                                          </p:val>
                                        </p:tav>
                                      </p:tavLst>
                                    </p:anim>
                                    <p:anim calcmode="lin" valueType="num">
                                      <p:cBhvr>
                                        <p:cTn id="45" dur="500" fill="hold"/>
                                        <p:tgtEl>
                                          <p:spTgt spid="398355"/>
                                        </p:tgtEl>
                                        <p:attrNameLst>
                                          <p:attrName>ppt_h</p:attrName>
                                        </p:attrNameLst>
                                      </p:cBhvr>
                                      <p:tavLst>
                                        <p:tav tm="0">
                                          <p:val>
                                            <p:fltVal val="0"/>
                                          </p:val>
                                        </p:tav>
                                        <p:tav tm="100000">
                                          <p:val>
                                            <p:strVal val="#ppt_h"/>
                                          </p:val>
                                        </p:tav>
                                      </p:tavLst>
                                    </p:anim>
                                    <p:animEffect transition="in" filter="fade">
                                      <p:cBhvr>
                                        <p:cTn id="46" dur="500"/>
                                        <p:tgtEl>
                                          <p:spTgt spid="398355"/>
                                        </p:tgtEl>
                                      </p:cBhvr>
                                    </p:animEffect>
                                  </p:childTnLst>
                                </p:cTn>
                              </p:par>
                            </p:childTnLst>
                          </p:cTn>
                        </p:par>
                        <p:par>
                          <p:cTn id="47" fill="hold" nodeType="afterGroup">
                            <p:stCondLst>
                              <p:cond delay="3000"/>
                            </p:stCondLst>
                            <p:childTnLst>
                              <p:par>
                                <p:cTn id="48" presetID="53" presetClass="entr" presetSubtype="0" fill="hold" grpId="0" nodeType="afterEffect">
                                  <p:stCondLst>
                                    <p:cond delay="0"/>
                                  </p:stCondLst>
                                  <p:childTnLst>
                                    <p:set>
                                      <p:cBhvr>
                                        <p:cTn id="49" dur="1" fill="hold">
                                          <p:stCondLst>
                                            <p:cond delay="0"/>
                                          </p:stCondLst>
                                        </p:cTn>
                                        <p:tgtEl>
                                          <p:spTgt spid="398356"/>
                                        </p:tgtEl>
                                        <p:attrNameLst>
                                          <p:attrName>style.visibility</p:attrName>
                                        </p:attrNameLst>
                                      </p:cBhvr>
                                      <p:to>
                                        <p:strVal val="visible"/>
                                      </p:to>
                                    </p:set>
                                    <p:anim calcmode="lin" valueType="num">
                                      <p:cBhvr>
                                        <p:cTn id="50" dur="500" fill="hold"/>
                                        <p:tgtEl>
                                          <p:spTgt spid="398356"/>
                                        </p:tgtEl>
                                        <p:attrNameLst>
                                          <p:attrName>ppt_w</p:attrName>
                                        </p:attrNameLst>
                                      </p:cBhvr>
                                      <p:tavLst>
                                        <p:tav tm="0">
                                          <p:val>
                                            <p:fltVal val="0"/>
                                          </p:val>
                                        </p:tav>
                                        <p:tav tm="100000">
                                          <p:val>
                                            <p:strVal val="#ppt_w"/>
                                          </p:val>
                                        </p:tav>
                                      </p:tavLst>
                                    </p:anim>
                                    <p:anim calcmode="lin" valueType="num">
                                      <p:cBhvr>
                                        <p:cTn id="51" dur="500" fill="hold"/>
                                        <p:tgtEl>
                                          <p:spTgt spid="398356"/>
                                        </p:tgtEl>
                                        <p:attrNameLst>
                                          <p:attrName>ppt_h</p:attrName>
                                        </p:attrNameLst>
                                      </p:cBhvr>
                                      <p:tavLst>
                                        <p:tav tm="0">
                                          <p:val>
                                            <p:fltVal val="0"/>
                                          </p:val>
                                        </p:tav>
                                        <p:tav tm="100000">
                                          <p:val>
                                            <p:strVal val="#ppt_h"/>
                                          </p:val>
                                        </p:tav>
                                      </p:tavLst>
                                    </p:anim>
                                    <p:animEffect transition="in" filter="fade">
                                      <p:cBhvr>
                                        <p:cTn id="52" dur="500"/>
                                        <p:tgtEl>
                                          <p:spTgt spid="398356"/>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398357"/>
                                        </p:tgtEl>
                                        <p:attrNameLst>
                                          <p:attrName>style.visibility</p:attrName>
                                        </p:attrNameLst>
                                      </p:cBhvr>
                                      <p:to>
                                        <p:strVal val="visible"/>
                                      </p:to>
                                    </p:set>
                                    <p:animEffect transition="in" filter="slide(fromLeft)">
                                      <p:cBhvr>
                                        <p:cTn id="55" dur="500"/>
                                        <p:tgtEl>
                                          <p:spTgt spid="398357"/>
                                        </p:tgtEl>
                                      </p:cBhvr>
                                    </p:animEffect>
                                  </p:childTnLst>
                                </p:cTn>
                              </p:par>
                            </p:childTnLst>
                          </p:cTn>
                        </p:par>
                        <p:par>
                          <p:cTn id="56" fill="hold" nodeType="afterGroup">
                            <p:stCondLst>
                              <p:cond delay="3500"/>
                            </p:stCondLst>
                            <p:childTnLst>
                              <p:par>
                                <p:cTn id="57" presetID="53" presetClass="entr" presetSubtype="0" fill="hold" grpId="0" nodeType="afterEffect">
                                  <p:stCondLst>
                                    <p:cond delay="0"/>
                                  </p:stCondLst>
                                  <p:childTnLst>
                                    <p:set>
                                      <p:cBhvr>
                                        <p:cTn id="58" dur="1" fill="hold">
                                          <p:stCondLst>
                                            <p:cond delay="0"/>
                                          </p:stCondLst>
                                        </p:cTn>
                                        <p:tgtEl>
                                          <p:spTgt spid="398358"/>
                                        </p:tgtEl>
                                        <p:attrNameLst>
                                          <p:attrName>style.visibility</p:attrName>
                                        </p:attrNameLst>
                                      </p:cBhvr>
                                      <p:to>
                                        <p:strVal val="visible"/>
                                      </p:to>
                                    </p:set>
                                    <p:anim calcmode="lin" valueType="num">
                                      <p:cBhvr>
                                        <p:cTn id="59" dur="500" fill="hold"/>
                                        <p:tgtEl>
                                          <p:spTgt spid="398358"/>
                                        </p:tgtEl>
                                        <p:attrNameLst>
                                          <p:attrName>ppt_w</p:attrName>
                                        </p:attrNameLst>
                                      </p:cBhvr>
                                      <p:tavLst>
                                        <p:tav tm="0">
                                          <p:val>
                                            <p:fltVal val="0"/>
                                          </p:val>
                                        </p:tav>
                                        <p:tav tm="100000">
                                          <p:val>
                                            <p:strVal val="#ppt_w"/>
                                          </p:val>
                                        </p:tav>
                                      </p:tavLst>
                                    </p:anim>
                                    <p:anim calcmode="lin" valueType="num">
                                      <p:cBhvr>
                                        <p:cTn id="60" dur="500" fill="hold"/>
                                        <p:tgtEl>
                                          <p:spTgt spid="398358"/>
                                        </p:tgtEl>
                                        <p:attrNameLst>
                                          <p:attrName>ppt_h</p:attrName>
                                        </p:attrNameLst>
                                      </p:cBhvr>
                                      <p:tavLst>
                                        <p:tav tm="0">
                                          <p:val>
                                            <p:fltVal val="0"/>
                                          </p:val>
                                        </p:tav>
                                        <p:tav tm="100000">
                                          <p:val>
                                            <p:strVal val="#ppt_h"/>
                                          </p:val>
                                        </p:tav>
                                      </p:tavLst>
                                    </p:anim>
                                    <p:animEffect transition="in" filter="fade">
                                      <p:cBhvr>
                                        <p:cTn id="61" dur="500"/>
                                        <p:tgtEl>
                                          <p:spTgt spid="398358"/>
                                        </p:tgtEl>
                                      </p:cBhvr>
                                    </p:animEffect>
                                  </p:childTnLst>
                                </p:cTn>
                              </p:par>
                              <p:par>
                                <p:cTn id="62" presetID="12" presetClass="entr" presetSubtype="8" fill="hold" grpId="0" nodeType="withEffect">
                                  <p:stCondLst>
                                    <p:cond delay="0"/>
                                  </p:stCondLst>
                                  <p:childTnLst>
                                    <p:set>
                                      <p:cBhvr>
                                        <p:cTn id="63" dur="1" fill="hold">
                                          <p:stCondLst>
                                            <p:cond delay="0"/>
                                          </p:stCondLst>
                                        </p:cTn>
                                        <p:tgtEl>
                                          <p:spTgt spid="398359"/>
                                        </p:tgtEl>
                                        <p:attrNameLst>
                                          <p:attrName>style.visibility</p:attrName>
                                        </p:attrNameLst>
                                      </p:cBhvr>
                                      <p:to>
                                        <p:strVal val="visible"/>
                                      </p:to>
                                    </p:set>
                                    <p:animEffect transition="in" filter="slide(fromLeft)">
                                      <p:cBhvr>
                                        <p:cTn id="64" dur="500"/>
                                        <p:tgtEl>
                                          <p:spTgt spid="398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53" grpId="0" animBg="1"/>
      <p:bldP spid="398340" grpId="0" animBg="1"/>
      <p:bldP spid="398341" grpId="0" animBg="1"/>
      <p:bldP spid="398342" grpId="0"/>
      <p:bldP spid="398343" grpId="0" animBg="1"/>
      <p:bldP spid="398344" grpId="0"/>
      <p:bldP spid="398350" grpId="0" animBg="1"/>
      <p:bldP spid="398355" grpId="0" animBg="1"/>
      <p:bldP spid="398356" grpId="0" animBg="1"/>
      <p:bldP spid="398357" grpId="0"/>
      <p:bldP spid="398358" grpId="0" animBg="1"/>
      <p:bldP spid="398359" grpId="0"/>
      <p:bldP spid="39836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r>
              <a:rPr lang="en-US" altLang="en-US" dirty="0">
                <a:solidFill>
                  <a:schemeClr val="tx1"/>
                </a:solidFill>
              </a:rPr>
              <a:t>Noble Character</a:t>
            </a:r>
          </a:p>
        </p:txBody>
      </p:sp>
      <p:sp>
        <p:nvSpPr>
          <p:cNvPr id="410627" name="Rectangle 3"/>
          <p:cNvSpPr>
            <a:spLocks noGrp="1" noChangeArrowheads="1"/>
          </p:cNvSpPr>
          <p:nvPr>
            <p:ph idx="1"/>
          </p:nvPr>
        </p:nvSpPr>
        <p:spPr/>
        <p:txBody>
          <a:bodyPr/>
          <a:lstStyle/>
          <a:p>
            <a:pPr>
              <a:buClr>
                <a:srgbClr val="5F5F5F"/>
              </a:buClr>
              <a:buFont typeface="Wingdings" panose="05000000000000000000" pitchFamily="2" charset="2"/>
              <a:buChar char="Ü"/>
            </a:pPr>
            <a:r>
              <a:rPr lang="en-US" altLang="en-US" sz="1800">
                <a:solidFill>
                  <a:schemeClr val="tx1"/>
                </a:solidFill>
              </a:rPr>
              <a:t>Simple yet elegant habits</a:t>
            </a:r>
          </a:p>
          <a:p>
            <a:pPr>
              <a:buClr>
                <a:srgbClr val="5F5F5F"/>
              </a:buClr>
              <a:buFont typeface="Wingdings" panose="05000000000000000000" pitchFamily="2" charset="2"/>
              <a:buChar char="Ü"/>
            </a:pPr>
            <a:r>
              <a:rPr lang="en-US" altLang="en-US" sz="1800">
                <a:solidFill>
                  <a:schemeClr val="tx1"/>
                </a:solidFill>
              </a:rPr>
              <a:t>No material temptations</a:t>
            </a:r>
          </a:p>
          <a:p>
            <a:pPr>
              <a:buClr>
                <a:srgbClr val="5F5F5F"/>
              </a:buClr>
              <a:buFont typeface="Wingdings" panose="05000000000000000000" pitchFamily="2" charset="2"/>
              <a:buChar char="Ü"/>
            </a:pPr>
            <a:r>
              <a:rPr lang="en-US" altLang="en-US" sz="1800">
                <a:solidFill>
                  <a:schemeClr val="tx1"/>
                </a:solidFill>
              </a:rPr>
              <a:t>Relished tasty food, enjoyed the beauty of flowers,                                              the fragrance of perfumes</a:t>
            </a:r>
          </a:p>
          <a:p>
            <a:pPr>
              <a:buClr>
                <a:srgbClr val="5F5F5F"/>
              </a:buClr>
              <a:buFont typeface="Wingdings" panose="05000000000000000000" pitchFamily="2" charset="2"/>
              <a:buChar char="Ü"/>
            </a:pPr>
            <a:r>
              <a:rPr lang="en-US" altLang="en-US" sz="1800">
                <a:solidFill>
                  <a:schemeClr val="tx1"/>
                </a:solidFill>
              </a:rPr>
              <a:t>Never scolded his young servant</a:t>
            </a:r>
          </a:p>
          <a:p>
            <a:pPr>
              <a:buClr>
                <a:srgbClr val="5F5F5F"/>
              </a:buClr>
              <a:buFont typeface="Wingdings" panose="05000000000000000000" pitchFamily="2" charset="2"/>
              <a:buChar char="Ü"/>
            </a:pPr>
            <a:r>
              <a:rPr lang="en-US" altLang="en-US" sz="1800">
                <a:solidFill>
                  <a:schemeClr val="tx1"/>
                </a:solidFill>
              </a:rPr>
              <a:t>When seated among his followers, he would not occupy special seat.</a:t>
            </a:r>
          </a:p>
          <a:p>
            <a:pPr>
              <a:buClr>
                <a:srgbClr val="5F5F5F"/>
              </a:buClr>
              <a:buFont typeface="Wingdings" panose="05000000000000000000" pitchFamily="2" charset="2"/>
              <a:buChar char="Ü"/>
            </a:pPr>
            <a:r>
              <a:rPr lang="en-US" altLang="en-US" sz="1800">
                <a:solidFill>
                  <a:schemeClr val="tx1"/>
                </a:solidFill>
              </a:rPr>
              <a:t>Personal belongings at the time of his death= Mattress of dried palm leaves, water skin and an armor</a:t>
            </a:r>
          </a:p>
          <a:p>
            <a:endParaRPr lang="en-US" altLang="en-US" sz="1800">
              <a:solidFill>
                <a:schemeClr val="tx1"/>
              </a:solidFill>
            </a:endParaRPr>
          </a:p>
        </p:txBody>
      </p:sp>
      <p:sp>
        <p:nvSpPr>
          <p:cNvPr id="410633" name="Cloud"/>
          <p:cNvSpPr>
            <a:spLocks noEditPoints="1" noChangeArrowheads="1"/>
          </p:cNvSpPr>
          <p:nvPr/>
        </p:nvSpPr>
        <p:spPr bwMode="auto">
          <a:xfrm>
            <a:off x="6551613" y="2335530"/>
            <a:ext cx="2592387" cy="136842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67 w 21600"/>
              <a:gd name="T5" fmla="*/ 10800 h 21600"/>
              <a:gd name="T6" fmla="*/ 10800 w 21600"/>
              <a:gd name="T7" fmla="*/ 21577 h 21600"/>
              <a:gd name="T8" fmla="*/ 21582 w 21600"/>
              <a:gd name="T9" fmla="*/ 10800 h 21600"/>
              <a:gd name="T10" fmla="*/ 10800 w 21600"/>
              <a:gd name="T11" fmla="*/ 1235 h 21600"/>
              <a:gd name="T12" fmla="*/ 3163 w 21600"/>
              <a:gd name="T13" fmla="*/ 3163 h 21600"/>
              <a:gd name="T14" fmla="*/ 18437 w 21600"/>
              <a:gd name="T15" fmla="*/ 18437 h 21600"/>
            </a:gdLst>
            <a:ahLst/>
            <a:cxnLst>
              <a:cxn ang="0">
                <a:pos x="T4" y="T5"/>
              </a:cxn>
              <a:cxn ang="0">
                <a:pos x="T6" y="T7"/>
              </a:cxn>
              <a:cxn ang="0">
                <a:pos x="T8" y="T9"/>
              </a:cxn>
              <a:cxn ang="0">
                <a:pos x="T10" y="T11"/>
              </a:cxn>
            </a:cxnLst>
            <a:rect l="T12" t="T13" r="T14" b="T15"/>
            <a:pathLst>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Lst>
          </a:custGeom>
          <a:solidFill>
            <a:srgbClr val="FFFF99"/>
          </a:solidFill>
          <a:ln w="9525">
            <a:solidFill>
              <a:srgbClr val="000000"/>
            </a:solidFill>
            <a:miter lim="800000"/>
            <a:headEnd/>
            <a:tailEnd/>
          </a:ln>
          <a:effectLst>
            <a:outerShdw dist="35921" dir="2700000" algn="ctr" rotWithShape="0">
              <a:srgbClr val="000000"/>
            </a:outerShdw>
          </a:effectLst>
        </p:spPr>
        <p:txBody>
          <a:bodyPr anchor="ctr"/>
          <a:lstStyle/>
          <a:p>
            <a:pPr algn="ctr" eaLnBrk="0" hangingPunct="0"/>
            <a:r>
              <a:rPr lang="en-US" altLang="en-US" sz="1200" b="1" dirty="0">
                <a:solidFill>
                  <a:srgbClr val="004E2D"/>
                </a:solidFill>
                <a:latin typeface="Arial" panose="020B0604020202020204" pitchFamily="34" charset="0"/>
              </a:rPr>
              <a:t>“10 years”, said his servant, “ I was with the Prophet, and he never said as much as ‘fie to me’</a:t>
            </a:r>
          </a:p>
        </p:txBody>
      </p:sp>
      <p:sp>
        <p:nvSpPr>
          <p:cNvPr id="410634" name="Rectangle 10"/>
          <p:cNvSpPr>
            <a:spLocks noChangeArrowheads="1"/>
          </p:cNvSpPr>
          <p:nvPr/>
        </p:nvSpPr>
        <p:spPr bwMode="auto">
          <a:xfrm rot="-1729670">
            <a:off x="0" y="549275"/>
            <a:ext cx="1584325" cy="360363"/>
          </a:xfrm>
          <a:prstGeom prst="rect">
            <a:avLst/>
          </a:prstGeom>
          <a:solidFill>
            <a:srgbClr val="FFFF99"/>
          </a:solidFill>
          <a:ln w="9525" algn="ctr">
            <a:solidFill>
              <a:schemeClr val="tx1"/>
            </a:solidFill>
            <a:miter lim="800000"/>
            <a:headEnd/>
            <a:tailEnd/>
          </a:ln>
          <a:effectLst>
            <a:outerShdw dist="35921" dir="2700000" algn="ctr" rotWithShape="0">
              <a:schemeClr val="tx1"/>
            </a:outerShdw>
          </a:effectLst>
        </p:spPr>
        <p:txBody>
          <a:bodyPr lIns="45720" rIns="45720" anchor="ctr"/>
          <a:lstStyle/>
          <a:p>
            <a:pPr algn="ctr">
              <a:buFont typeface="Arial" panose="020B0604020202020204" pitchFamily="34" charset="0"/>
              <a:buNone/>
            </a:pPr>
            <a:r>
              <a:rPr lang="en-GB" altLang="en-US" sz="1200" b="1">
                <a:solidFill>
                  <a:schemeClr val="tx1"/>
                </a:solidFill>
                <a:latin typeface="Arial" panose="020B0604020202020204" pitchFamily="34" charset="0"/>
              </a:rPr>
              <a:t>A Glimpse</a:t>
            </a:r>
          </a:p>
        </p:txBody>
      </p:sp>
      <p:sp>
        <p:nvSpPr>
          <p:cNvPr id="11" name="TextBox 10"/>
          <p:cNvSpPr txBox="1"/>
          <p:nvPr/>
        </p:nvSpPr>
        <p:spPr>
          <a:xfrm>
            <a:off x="18910" y="4959167"/>
            <a:ext cx="9125090" cy="1883593"/>
          </a:xfrm>
          <a:prstGeom prst="rect">
            <a:avLst/>
          </a:prstGeom>
          <a:solidFill>
            <a:srgbClr val="7030A0"/>
          </a:solidFill>
        </p:spPr>
        <p:txBody>
          <a:bodyPr wrap="square" rtlCol="0">
            <a:spAutoFit/>
          </a:bodyPr>
          <a:lstStyle/>
          <a:p>
            <a:pPr eaLnBrk="0" hangingPunct="0">
              <a:buNone/>
            </a:pPr>
            <a:r>
              <a:rPr lang="en-US" altLang="en-US" sz="1800" i="1" dirty="0" smtClean="0">
                <a:solidFill>
                  <a:schemeClr val="bg1"/>
                </a:solidFill>
                <a:latin typeface="Arial" panose="020B0604020202020204" pitchFamily="34" charset="0"/>
              </a:rPr>
              <a:t>Observation:</a:t>
            </a:r>
          </a:p>
          <a:p>
            <a:pPr eaLnBrk="0" hangingPunct="0">
              <a:buNone/>
            </a:pPr>
            <a:r>
              <a:rPr lang="en-US" altLang="en-US" sz="1800" i="1" dirty="0">
                <a:solidFill>
                  <a:schemeClr val="bg1"/>
                </a:solidFill>
                <a:latin typeface="Arial" panose="020B0604020202020204" pitchFamily="34" charset="0"/>
              </a:rPr>
              <a:t>Circumstances changed, but the prophet of God did not. In victory or in defeat, in power </a:t>
            </a:r>
            <a:r>
              <a:rPr lang="en-US" altLang="en-US" sz="1800" i="1" dirty="0" smtClean="0">
                <a:solidFill>
                  <a:schemeClr val="bg1"/>
                </a:solidFill>
                <a:latin typeface="Arial" panose="020B0604020202020204" pitchFamily="34" charset="0"/>
              </a:rPr>
              <a:t>or </a:t>
            </a:r>
            <a:r>
              <a:rPr lang="en-US" altLang="en-US" sz="1800" i="1" dirty="0">
                <a:solidFill>
                  <a:schemeClr val="bg1"/>
                </a:solidFill>
                <a:latin typeface="Arial" panose="020B0604020202020204" pitchFamily="34" charset="0"/>
              </a:rPr>
              <a:t>in adversity, </a:t>
            </a:r>
            <a:r>
              <a:rPr lang="en-US" altLang="en-US" sz="1800" i="1" dirty="0" smtClean="0">
                <a:solidFill>
                  <a:schemeClr val="bg1"/>
                </a:solidFill>
                <a:latin typeface="Arial" panose="020B0604020202020204" pitchFamily="34" charset="0"/>
              </a:rPr>
              <a:t>in </a:t>
            </a:r>
            <a:r>
              <a:rPr lang="en-US" altLang="en-US" sz="1800" i="1" dirty="0">
                <a:solidFill>
                  <a:schemeClr val="bg1"/>
                </a:solidFill>
                <a:latin typeface="Arial" panose="020B0604020202020204" pitchFamily="34" charset="0"/>
              </a:rPr>
              <a:t>affluence or in indigence, he is the same man, disclosed the same character.” </a:t>
            </a:r>
          </a:p>
          <a:p>
            <a:pPr eaLnBrk="0" hangingPunct="0">
              <a:buNone/>
            </a:pPr>
            <a:r>
              <a:rPr lang="en-US" altLang="en-US" sz="1600" i="1" dirty="0">
                <a:solidFill>
                  <a:schemeClr val="bg1"/>
                </a:solidFill>
                <a:latin typeface="Arial" panose="020B0604020202020204" pitchFamily="34" charset="0"/>
              </a:rPr>
              <a:t>Prof K.S Ramakrishna Rao, Mohammed The Prophet</a:t>
            </a:r>
          </a:p>
          <a:p>
            <a:pPr eaLnBrk="0" hangingPunct="0">
              <a:buNone/>
            </a:pPr>
            <a:endParaRPr lang="en-US" altLang="en-US" sz="1800" i="1" dirty="0" smtClean="0">
              <a:solidFill>
                <a:schemeClr val="bg1"/>
              </a:solidFill>
              <a:latin typeface="Arial" panose="020B0604020202020204" pitchFamily="34" charset="0"/>
            </a:endParaRPr>
          </a:p>
        </p:txBody>
      </p:sp>
    </p:spTree>
    <p:extLst>
      <p:ext uri="{BB962C8B-B14F-4D97-AF65-F5344CB8AC3E}">
        <p14:creationId xmlns:p14="http://schemas.microsoft.com/office/powerpoint/2010/main" val="618721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10634"/>
                                        </p:tgtEl>
                                        <p:attrNameLst>
                                          <p:attrName>style.visibility</p:attrName>
                                        </p:attrNameLst>
                                      </p:cBhvr>
                                      <p:to>
                                        <p:strVal val="visible"/>
                                      </p:to>
                                    </p:set>
                                    <p:anim calcmode="lin" valueType="num">
                                      <p:cBhvr>
                                        <p:cTn id="7" dur="500" fill="hold"/>
                                        <p:tgtEl>
                                          <p:spTgt spid="410634"/>
                                        </p:tgtEl>
                                        <p:attrNameLst>
                                          <p:attrName>ppt_w</p:attrName>
                                        </p:attrNameLst>
                                      </p:cBhvr>
                                      <p:tavLst>
                                        <p:tav tm="0">
                                          <p:val>
                                            <p:fltVal val="0"/>
                                          </p:val>
                                        </p:tav>
                                        <p:tav tm="100000">
                                          <p:val>
                                            <p:strVal val="#ppt_w"/>
                                          </p:val>
                                        </p:tav>
                                      </p:tavLst>
                                    </p:anim>
                                    <p:anim calcmode="lin" valueType="num">
                                      <p:cBhvr>
                                        <p:cTn id="8" dur="500" fill="hold"/>
                                        <p:tgtEl>
                                          <p:spTgt spid="410634"/>
                                        </p:tgtEl>
                                        <p:attrNameLst>
                                          <p:attrName>ppt_h</p:attrName>
                                        </p:attrNameLst>
                                      </p:cBhvr>
                                      <p:tavLst>
                                        <p:tav tm="0">
                                          <p:val>
                                            <p:fltVal val="0"/>
                                          </p:val>
                                        </p:tav>
                                        <p:tav tm="100000">
                                          <p:val>
                                            <p:strVal val="#ppt_h"/>
                                          </p:val>
                                        </p:tav>
                                      </p:tavLst>
                                    </p:anim>
                                    <p:animEffect transition="in" filter="fade">
                                      <p:cBhvr>
                                        <p:cTn id="9" dur="500"/>
                                        <p:tgtEl>
                                          <p:spTgt spid="41063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10633"/>
                                        </p:tgtEl>
                                        <p:attrNameLst>
                                          <p:attrName>style.visibility</p:attrName>
                                        </p:attrNameLst>
                                      </p:cBhvr>
                                      <p:to>
                                        <p:strVal val="visible"/>
                                      </p:to>
                                    </p:set>
                                    <p:anim calcmode="lin" valueType="num">
                                      <p:cBhvr>
                                        <p:cTn id="12" dur="1000" fill="hold"/>
                                        <p:tgtEl>
                                          <p:spTgt spid="410633"/>
                                        </p:tgtEl>
                                        <p:attrNameLst>
                                          <p:attrName>ppt_w</p:attrName>
                                        </p:attrNameLst>
                                      </p:cBhvr>
                                      <p:tavLst>
                                        <p:tav tm="0">
                                          <p:val>
                                            <p:fltVal val="0"/>
                                          </p:val>
                                        </p:tav>
                                        <p:tav tm="100000">
                                          <p:val>
                                            <p:strVal val="#ppt_w"/>
                                          </p:val>
                                        </p:tav>
                                      </p:tavLst>
                                    </p:anim>
                                    <p:anim calcmode="lin" valueType="num">
                                      <p:cBhvr>
                                        <p:cTn id="13" dur="1000" fill="hold"/>
                                        <p:tgtEl>
                                          <p:spTgt spid="410633"/>
                                        </p:tgtEl>
                                        <p:attrNameLst>
                                          <p:attrName>ppt_h</p:attrName>
                                        </p:attrNameLst>
                                      </p:cBhvr>
                                      <p:tavLst>
                                        <p:tav tm="0">
                                          <p:val>
                                            <p:fltVal val="0"/>
                                          </p:val>
                                        </p:tav>
                                        <p:tav tm="100000">
                                          <p:val>
                                            <p:strVal val="#ppt_h"/>
                                          </p:val>
                                        </p:tav>
                                      </p:tavLst>
                                    </p:anim>
                                    <p:animEffect transition="in" filter="fade">
                                      <p:cBhvr>
                                        <p:cTn id="14" dur="1000"/>
                                        <p:tgtEl>
                                          <p:spTgt spid="410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3" grpId="0" animBg="1"/>
      <p:bldP spid="4106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0" y="860650"/>
            <a:ext cx="8001000" cy="1143000"/>
          </a:xfrm>
        </p:spPr>
        <p:txBody>
          <a:bodyPr/>
          <a:lstStyle/>
          <a:p>
            <a:r>
              <a:rPr lang="en-US" altLang="en-US" sz="2400" dirty="0">
                <a:solidFill>
                  <a:schemeClr val="tx1"/>
                </a:solidFill>
              </a:rPr>
              <a:t>         Generous, Humble and Peace maker</a:t>
            </a:r>
          </a:p>
        </p:txBody>
      </p:sp>
      <p:sp>
        <p:nvSpPr>
          <p:cNvPr id="411651" name="Rectangle 3"/>
          <p:cNvSpPr>
            <a:spLocks noGrp="1" noChangeArrowheads="1"/>
          </p:cNvSpPr>
          <p:nvPr>
            <p:ph idx="1"/>
          </p:nvPr>
        </p:nvSpPr>
        <p:spPr/>
        <p:txBody>
          <a:bodyPr/>
          <a:lstStyle/>
          <a:p>
            <a:pPr>
              <a:buClr>
                <a:schemeClr val="tx1"/>
              </a:buClr>
              <a:buFont typeface="Wingdings" panose="05000000000000000000" pitchFamily="2" charset="2"/>
              <a:buChar char="Ü"/>
            </a:pPr>
            <a:r>
              <a:rPr lang="en-US" altLang="en-US" sz="1800">
                <a:solidFill>
                  <a:schemeClr val="tx1"/>
                </a:solidFill>
              </a:rPr>
              <a:t>Forgave the people of the town of Taif who wounded him and chased him out of the city</a:t>
            </a:r>
          </a:p>
          <a:p>
            <a:pPr>
              <a:buClr>
                <a:schemeClr val="tx1"/>
              </a:buClr>
              <a:buFont typeface="Wingdings" panose="05000000000000000000" pitchFamily="2" charset="2"/>
              <a:buChar char="Ü"/>
            </a:pPr>
            <a:r>
              <a:rPr lang="en-US" altLang="en-US" sz="1800">
                <a:solidFill>
                  <a:schemeClr val="tx1"/>
                </a:solidFill>
              </a:rPr>
              <a:t>Ordered kindly treatment of captives, despite                                                         these were the very men who had inflicted insults                                               and injuries to him</a:t>
            </a:r>
          </a:p>
          <a:p>
            <a:pPr>
              <a:buClr>
                <a:schemeClr val="tx1"/>
              </a:buClr>
              <a:buFont typeface="Wingdings" panose="05000000000000000000" pitchFamily="2" charset="2"/>
              <a:buChar char="Ü"/>
            </a:pPr>
            <a:r>
              <a:rPr lang="en-US" altLang="en-US" sz="1800">
                <a:solidFill>
                  <a:schemeClr val="tx1"/>
                </a:solidFill>
              </a:rPr>
              <a:t>After the conquest of Makkah, he proclaimed general amnesty                                                                          to the people who persecuted and tortured him                                                        and his followers</a:t>
            </a:r>
          </a:p>
          <a:p>
            <a:pPr>
              <a:buClr>
                <a:schemeClr val="tx1"/>
              </a:buClr>
              <a:buFont typeface="Wingdings" panose="05000000000000000000" pitchFamily="2" charset="2"/>
              <a:buChar char="Ü"/>
            </a:pPr>
            <a:r>
              <a:rPr lang="en-US" altLang="en-US" sz="1800">
                <a:solidFill>
                  <a:schemeClr val="tx1"/>
                </a:solidFill>
              </a:rPr>
              <a:t>No exhibition of ruthless power, no feelings of revenge, no plunder</a:t>
            </a:r>
          </a:p>
          <a:p>
            <a:pPr>
              <a:buClr>
                <a:schemeClr val="tx1"/>
              </a:buClr>
              <a:buFont typeface="Wingdings" panose="05000000000000000000" pitchFamily="2" charset="2"/>
              <a:buChar char="Ü"/>
            </a:pPr>
            <a:r>
              <a:rPr lang="en-US" altLang="en-US" sz="1800">
                <a:solidFill>
                  <a:schemeClr val="tx1"/>
                </a:solidFill>
              </a:rPr>
              <a:t>Victory meant humility to God</a:t>
            </a:r>
          </a:p>
          <a:p>
            <a:pPr>
              <a:buClr>
                <a:schemeClr val="tx1"/>
              </a:buClr>
              <a:buFont typeface="Wingdings" panose="05000000000000000000" pitchFamily="2" charset="2"/>
              <a:buChar char="Ü"/>
            </a:pPr>
            <a:endParaRPr lang="en-US" altLang="en-US" sz="1800">
              <a:solidFill>
                <a:schemeClr val="tx1"/>
              </a:solidFill>
            </a:endParaRPr>
          </a:p>
          <a:p>
            <a:endParaRPr lang="en-US" altLang="en-US" sz="1800">
              <a:solidFill>
                <a:schemeClr val="tx1"/>
              </a:solidFill>
            </a:endParaRPr>
          </a:p>
        </p:txBody>
      </p:sp>
      <p:sp>
        <p:nvSpPr>
          <p:cNvPr id="411652" name="Cloud"/>
          <p:cNvSpPr>
            <a:spLocks noEditPoints="1" noChangeArrowheads="1"/>
          </p:cNvSpPr>
          <p:nvPr/>
        </p:nvSpPr>
        <p:spPr bwMode="auto">
          <a:xfrm>
            <a:off x="6553200" y="76200"/>
            <a:ext cx="2590800" cy="17272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67 w 21600"/>
              <a:gd name="T5" fmla="*/ 10800 h 21600"/>
              <a:gd name="T6" fmla="*/ 10800 w 21600"/>
              <a:gd name="T7" fmla="*/ 21577 h 21600"/>
              <a:gd name="T8" fmla="*/ 21582 w 21600"/>
              <a:gd name="T9" fmla="*/ 10800 h 21600"/>
              <a:gd name="T10" fmla="*/ 10800 w 21600"/>
              <a:gd name="T11" fmla="*/ 1235 h 21600"/>
              <a:gd name="T12" fmla="*/ 3163 w 21600"/>
              <a:gd name="T13" fmla="*/ 3163 h 21600"/>
              <a:gd name="T14" fmla="*/ 18437 w 21600"/>
              <a:gd name="T15" fmla="*/ 18437 h 21600"/>
            </a:gdLst>
            <a:ahLst/>
            <a:cxnLst>
              <a:cxn ang="0">
                <a:pos x="T4" y="T5"/>
              </a:cxn>
              <a:cxn ang="0">
                <a:pos x="T6" y="T7"/>
              </a:cxn>
              <a:cxn ang="0">
                <a:pos x="T8" y="T9"/>
              </a:cxn>
              <a:cxn ang="0">
                <a:pos x="T10" y="T11"/>
              </a:cxn>
            </a:cxnLst>
            <a:rect l="T12" t="T13" r="T14" b="T15"/>
            <a:pathLst>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Lst>
          </a:custGeom>
          <a:solidFill>
            <a:srgbClr val="FFFF99"/>
          </a:solidFill>
          <a:ln w="9525">
            <a:solidFill>
              <a:srgbClr val="000000"/>
            </a:solidFill>
            <a:miter lim="800000"/>
            <a:headEnd/>
            <a:tailEnd/>
          </a:ln>
          <a:effectLst>
            <a:outerShdw dist="35921" dir="2700000" algn="ctr" rotWithShape="0">
              <a:srgbClr val="000000"/>
            </a:outerShdw>
          </a:effectLst>
        </p:spPr>
        <p:txBody>
          <a:bodyPr anchor="ctr"/>
          <a:lstStyle/>
          <a:p>
            <a:pPr algn="ctr" eaLnBrk="0" hangingPunct="0"/>
            <a:r>
              <a:rPr lang="en-US" altLang="en-US" sz="1200" b="1">
                <a:solidFill>
                  <a:srgbClr val="004E2D"/>
                </a:solidFill>
                <a:latin typeface="Arial" panose="020B0604020202020204" pitchFamily="34" charset="0"/>
              </a:rPr>
              <a:t>Blessings on the men of Madina, they gave us wheat bread to eat when there was little of it, contending themselves with dates”- </a:t>
            </a:r>
            <a:r>
              <a:rPr lang="en-US" altLang="en-US" sz="1200" b="1">
                <a:solidFill>
                  <a:srgbClr val="FF3300"/>
                </a:solidFill>
                <a:latin typeface="Arial" panose="020B0604020202020204" pitchFamily="34" charset="0"/>
              </a:rPr>
              <a:t>A Captive</a:t>
            </a:r>
          </a:p>
        </p:txBody>
      </p:sp>
      <p:sp>
        <p:nvSpPr>
          <p:cNvPr id="411653" name="Rectangle 5"/>
          <p:cNvSpPr>
            <a:spLocks noChangeArrowheads="1"/>
          </p:cNvSpPr>
          <p:nvPr/>
        </p:nvSpPr>
        <p:spPr bwMode="auto">
          <a:xfrm rot="-1729670">
            <a:off x="0" y="549275"/>
            <a:ext cx="1584325" cy="360363"/>
          </a:xfrm>
          <a:prstGeom prst="rect">
            <a:avLst/>
          </a:prstGeom>
          <a:solidFill>
            <a:srgbClr val="FFFF99"/>
          </a:solidFill>
          <a:ln w="9525" algn="ctr">
            <a:solidFill>
              <a:schemeClr val="tx1"/>
            </a:solidFill>
            <a:miter lim="800000"/>
            <a:headEnd/>
            <a:tailEnd/>
          </a:ln>
          <a:effectLst>
            <a:outerShdw dist="35921" dir="2700000" algn="ctr" rotWithShape="0">
              <a:schemeClr val="tx1"/>
            </a:outerShdw>
          </a:effectLst>
        </p:spPr>
        <p:txBody>
          <a:bodyPr lIns="45720" rIns="45720" anchor="ctr"/>
          <a:lstStyle/>
          <a:p>
            <a:pPr algn="ctr">
              <a:buFont typeface="Arial" panose="020B0604020202020204" pitchFamily="34" charset="0"/>
              <a:buNone/>
            </a:pPr>
            <a:r>
              <a:rPr lang="en-GB" altLang="en-US" sz="1200" b="1">
                <a:solidFill>
                  <a:schemeClr val="tx1"/>
                </a:solidFill>
                <a:latin typeface="Arial" panose="020B0604020202020204" pitchFamily="34" charset="0"/>
              </a:rPr>
              <a:t>A Glimpse</a:t>
            </a:r>
          </a:p>
        </p:txBody>
      </p:sp>
      <p:sp>
        <p:nvSpPr>
          <p:cNvPr id="12" name="TextBox 11"/>
          <p:cNvSpPr txBox="1"/>
          <p:nvPr/>
        </p:nvSpPr>
        <p:spPr>
          <a:xfrm>
            <a:off x="11290" y="5540716"/>
            <a:ext cx="9125090" cy="1317284"/>
          </a:xfrm>
          <a:prstGeom prst="rect">
            <a:avLst/>
          </a:prstGeom>
          <a:solidFill>
            <a:srgbClr val="7030A0"/>
          </a:solidFill>
        </p:spPr>
        <p:txBody>
          <a:bodyPr wrap="square" rtlCol="0">
            <a:spAutoFit/>
          </a:bodyPr>
          <a:lstStyle/>
          <a:p>
            <a:pPr eaLnBrk="0" hangingPunct="0">
              <a:buNone/>
            </a:pPr>
            <a:r>
              <a:rPr lang="en-US" altLang="en-US" sz="1400" i="1" dirty="0" smtClean="0">
                <a:solidFill>
                  <a:schemeClr val="bg1"/>
                </a:solidFill>
                <a:latin typeface="Arial" panose="020B0604020202020204" pitchFamily="34" charset="0"/>
              </a:rPr>
              <a:t>Observation:</a:t>
            </a:r>
          </a:p>
          <a:p>
            <a:pPr>
              <a:buNone/>
            </a:pPr>
            <a:r>
              <a:rPr lang="en-US" altLang="en-US" sz="1400" i="1" dirty="0">
                <a:solidFill>
                  <a:schemeClr val="bg1"/>
                </a:solidFill>
                <a:latin typeface="Arial" panose="020B0604020202020204" pitchFamily="34" charset="0"/>
              </a:rPr>
              <a:t>"My It was the rigid simplicity, the utter self-effacement of the Prophet, the scrupulous regard for his pledges, </a:t>
            </a:r>
            <a:r>
              <a:rPr lang="en-US" altLang="en-US" sz="1400" i="1" dirty="0" smtClean="0">
                <a:solidFill>
                  <a:schemeClr val="bg1"/>
                </a:solidFill>
                <a:latin typeface="Arial" panose="020B0604020202020204" pitchFamily="34" charset="0"/>
              </a:rPr>
              <a:t>his </a:t>
            </a:r>
            <a:r>
              <a:rPr lang="en-US" altLang="en-US" sz="1400" i="1" dirty="0">
                <a:solidFill>
                  <a:schemeClr val="bg1"/>
                </a:solidFill>
                <a:latin typeface="Arial" panose="020B0604020202020204" pitchFamily="34" charset="0"/>
              </a:rPr>
              <a:t>intense devotion to this friends and followers, his intrepidity, his fearlessness, his absolute trust in God </a:t>
            </a:r>
            <a:r>
              <a:rPr lang="en-US" altLang="en-US" sz="1400" i="1" dirty="0" smtClean="0">
                <a:solidFill>
                  <a:schemeClr val="bg1"/>
                </a:solidFill>
                <a:latin typeface="Arial" panose="020B0604020202020204" pitchFamily="34" charset="0"/>
              </a:rPr>
              <a:t>and </a:t>
            </a:r>
            <a:r>
              <a:rPr lang="en-US" altLang="en-US" sz="1400" i="1" dirty="0">
                <a:solidFill>
                  <a:schemeClr val="bg1"/>
                </a:solidFill>
                <a:latin typeface="Arial" panose="020B0604020202020204" pitchFamily="34" charset="0"/>
              </a:rPr>
              <a:t>in his own mission. These and not the sword carried everything before them and surmounted </a:t>
            </a:r>
            <a:r>
              <a:rPr lang="en-US" altLang="en-US" sz="1400" i="1" dirty="0" smtClean="0">
                <a:solidFill>
                  <a:schemeClr val="bg1"/>
                </a:solidFill>
                <a:latin typeface="Arial" panose="020B0604020202020204" pitchFamily="34" charset="0"/>
              </a:rPr>
              <a:t>every </a:t>
            </a:r>
            <a:r>
              <a:rPr lang="en-US" altLang="en-US" sz="1400" i="1" dirty="0">
                <a:solidFill>
                  <a:schemeClr val="bg1"/>
                </a:solidFill>
                <a:latin typeface="Arial" panose="020B0604020202020204" pitchFamily="34" charset="0"/>
              </a:rPr>
              <a:t>obstacle.” </a:t>
            </a:r>
          </a:p>
          <a:p>
            <a:pPr>
              <a:lnSpc>
                <a:spcPct val="90000"/>
              </a:lnSpc>
              <a:spcBef>
                <a:spcPct val="40000"/>
              </a:spcBef>
              <a:buNone/>
            </a:pPr>
            <a:r>
              <a:rPr lang="en-US" altLang="en-US" sz="1050" i="1" u="sng" dirty="0">
                <a:solidFill>
                  <a:srgbClr val="FFFF00"/>
                </a:solidFill>
                <a:latin typeface="Arial" panose="020B0604020202020204" pitchFamily="34" charset="0"/>
              </a:rPr>
              <a:t> </a:t>
            </a:r>
            <a:r>
              <a:rPr lang="en-US" altLang="en-US" sz="1400" i="1" u="sng" dirty="0" err="1" smtClean="0">
                <a:solidFill>
                  <a:schemeClr val="bg1"/>
                </a:solidFill>
                <a:latin typeface="Arial" panose="020B0604020202020204" pitchFamily="34" charset="0"/>
              </a:rPr>
              <a:t>M.K.Gandhi</a:t>
            </a:r>
            <a:endParaRPr lang="en-US" altLang="en-US" sz="1400" i="1" dirty="0" smtClean="0">
              <a:solidFill>
                <a:schemeClr val="bg1"/>
              </a:solidFill>
              <a:latin typeface="Arial" panose="020B0604020202020204" pitchFamily="34" charset="0"/>
            </a:endParaRPr>
          </a:p>
        </p:txBody>
      </p:sp>
    </p:spTree>
    <p:extLst>
      <p:ext uri="{BB962C8B-B14F-4D97-AF65-F5344CB8AC3E}">
        <p14:creationId xmlns:p14="http://schemas.microsoft.com/office/powerpoint/2010/main" val="1078767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11653"/>
                                        </p:tgtEl>
                                        <p:attrNameLst>
                                          <p:attrName>style.visibility</p:attrName>
                                        </p:attrNameLst>
                                      </p:cBhvr>
                                      <p:to>
                                        <p:strVal val="visible"/>
                                      </p:to>
                                    </p:set>
                                    <p:anim calcmode="lin" valueType="num">
                                      <p:cBhvr>
                                        <p:cTn id="7" dur="500" fill="hold"/>
                                        <p:tgtEl>
                                          <p:spTgt spid="411653"/>
                                        </p:tgtEl>
                                        <p:attrNameLst>
                                          <p:attrName>ppt_w</p:attrName>
                                        </p:attrNameLst>
                                      </p:cBhvr>
                                      <p:tavLst>
                                        <p:tav tm="0">
                                          <p:val>
                                            <p:fltVal val="0"/>
                                          </p:val>
                                        </p:tav>
                                        <p:tav tm="100000">
                                          <p:val>
                                            <p:strVal val="#ppt_w"/>
                                          </p:val>
                                        </p:tav>
                                      </p:tavLst>
                                    </p:anim>
                                    <p:anim calcmode="lin" valueType="num">
                                      <p:cBhvr>
                                        <p:cTn id="8" dur="500" fill="hold"/>
                                        <p:tgtEl>
                                          <p:spTgt spid="411653"/>
                                        </p:tgtEl>
                                        <p:attrNameLst>
                                          <p:attrName>ppt_h</p:attrName>
                                        </p:attrNameLst>
                                      </p:cBhvr>
                                      <p:tavLst>
                                        <p:tav tm="0">
                                          <p:val>
                                            <p:fltVal val="0"/>
                                          </p:val>
                                        </p:tav>
                                        <p:tav tm="100000">
                                          <p:val>
                                            <p:strVal val="#ppt_h"/>
                                          </p:val>
                                        </p:tav>
                                      </p:tavLst>
                                    </p:anim>
                                    <p:animEffect transition="in" filter="fade">
                                      <p:cBhvr>
                                        <p:cTn id="9" dur="500"/>
                                        <p:tgtEl>
                                          <p:spTgt spid="41165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11652"/>
                                        </p:tgtEl>
                                        <p:attrNameLst>
                                          <p:attrName>style.visibility</p:attrName>
                                        </p:attrNameLst>
                                      </p:cBhvr>
                                      <p:to>
                                        <p:strVal val="visible"/>
                                      </p:to>
                                    </p:set>
                                    <p:anim calcmode="lin" valueType="num">
                                      <p:cBhvr>
                                        <p:cTn id="12" dur="1000" fill="hold"/>
                                        <p:tgtEl>
                                          <p:spTgt spid="411652"/>
                                        </p:tgtEl>
                                        <p:attrNameLst>
                                          <p:attrName>ppt_w</p:attrName>
                                        </p:attrNameLst>
                                      </p:cBhvr>
                                      <p:tavLst>
                                        <p:tav tm="0">
                                          <p:val>
                                            <p:fltVal val="0"/>
                                          </p:val>
                                        </p:tav>
                                        <p:tav tm="100000">
                                          <p:val>
                                            <p:strVal val="#ppt_w"/>
                                          </p:val>
                                        </p:tav>
                                      </p:tavLst>
                                    </p:anim>
                                    <p:anim calcmode="lin" valueType="num">
                                      <p:cBhvr>
                                        <p:cTn id="13" dur="1000" fill="hold"/>
                                        <p:tgtEl>
                                          <p:spTgt spid="411652"/>
                                        </p:tgtEl>
                                        <p:attrNameLst>
                                          <p:attrName>ppt_h</p:attrName>
                                        </p:attrNameLst>
                                      </p:cBhvr>
                                      <p:tavLst>
                                        <p:tav tm="0">
                                          <p:val>
                                            <p:fltVal val="0"/>
                                          </p:val>
                                        </p:tav>
                                        <p:tav tm="100000">
                                          <p:val>
                                            <p:strVal val="#ppt_h"/>
                                          </p:val>
                                        </p:tav>
                                      </p:tavLst>
                                    </p:anim>
                                    <p:animEffect transition="in" filter="fade">
                                      <p:cBhvr>
                                        <p:cTn id="14" dur="1000"/>
                                        <p:tgtEl>
                                          <p:spTgt spid="411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2" grpId="0" animBg="1"/>
      <p:bldP spid="41165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r>
              <a:rPr lang="en-US" altLang="en-US" sz="3200" dirty="0">
                <a:solidFill>
                  <a:schemeClr val="tx1"/>
                </a:solidFill>
              </a:rPr>
              <a:t>The Light Spreads- Arabia to the World</a:t>
            </a:r>
          </a:p>
        </p:txBody>
      </p:sp>
      <p:grpSp>
        <p:nvGrpSpPr>
          <p:cNvPr id="402454" name="Group 22"/>
          <p:cNvGrpSpPr>
            <a:grpSpLocks/>
          </p:cNvGrpSpPr>
          <p:nvPr/>
        </p:nvGrpSpPr>
        <p:grpSpPr bwMode="auto">
          <a:xfrm>
            <a:off x="1287462" y="3014662"/>
            <a:ext cx="7143750" cy="3590925"/>
            <a:chOff x="612" y="1162"/>
            <a:chExt cx="4500" cy="2262"/>
          </a:xfrm>
        </p:grpSpPr>
        <p:pic>
          <p:nvPicPr>
            <p:cNvPr id="402437" name="Picture 5" descr="Site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 y="1162"/>
              <a:ext cx="4500" cy="2262"/>
            </a:xfrm>
            <a:prstGeom prst="rect">
              <a:avLst/>
            </a:prstGeom>
            <a:noFill/>
            <a:extLst>
              <a:ext uri="{909E8E84-426E-40DD-AFC4-6F175D3DCCD1}">
                <a14:hiddenFill xmlns:a14="http://schemas.microsoft.com/office/drawing/2010/main">
                  <a:solidFill>
                    <a:srgbClr val="FFFFFF"/>
                  </a:solidFill>
                </a14:hiddenFill>
              </a:ext>
            </a:extLst>
          </p:spPr>
        </p:pic>
        <p:sp>
          <p:nvSpPr>
            <p:cNvPr id="402438" name="Oval 6"/>
            <p:cNvSpPr>
              <a:spLocks noChangeArrowheads="1"/>
            </p:cNvSpPr>
            <p:nvPr/>
          </p:nvSpPr>
          <p:spPr bwMode="auto">
            <a:xfrm>
              <a:off x="3379" y="1887"/>
              <a:ext cx="91" cy="92"/>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algn="ctr" eaLnBrk="0" hangingPunct="0"/>
              <a:endParaRPr lang="en-GB" altLang="en-US" sz="1200" b="1">
                <a:solidFill>
                  <a:schemeClr val="tx1"/>
                </a:solidFill>
                <a:latin typeface="Arial" panose="020B0604020202020204" pitchFamily="34" charset="0"/>
              </a:endParaRPr>
            </a:p>
          </p:txBody>
        </p:sp>
        <p:sp>
          <p:nvSpPr>
            <p:cNvPr id="402439" name="Line 7"/>
            <p:cNvSpPr>
              <a:spLocks noChangeShapeType="1"/>
            </p:cNvSpPr>
            <p:nvPr/>
          </p:nvSpPr>
          <p:spPr bwMode="auto">
            <a:xfrm flipH="1" flipV="1">
              <a:off x="3288" y="1842"/>
              <a:ext cx="91" cy="4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1"/>
                </a:solidFill>
              </a:endParaRPr>
            </a:p>
          </p:txBody>
        </p:sp>
        <p:sp>
          <p:nvSpPr>
            <p:cNvPr id="402440" name="Line 8"/>
            <p:cNvSpPr>
              <a:spLocks noChangeShapeType="1"/>
            </p:cNvSpPr>
            <p:nvPr/>
          </p:nvSpPr>
          <p:spPr bwMode="auto">
            <a:xfrm flipH="1">
              <a:off x="3243" y="1933"/>
              <a:ext cx="136" cy="4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1"/>
                </a:solidFill>
              </a:endParaRPr>
            </a:p>
          </p:txBody>
        </p:sp>
        <p:sp>
          <p:nvSpPr>
            <p:cNvPr id="402441" name="Line 9"/>
            <p:cNvSpPr>
              <a:spLocks noChangeShapeType="1"/>
            </p:cNvSpPr>
            <p:nvPr/>
          </p:nvSpPr>
          <p:spPr bwMode="auto">
            <a:xfrm flipH="1" flipV="1">
              <a:off x="3424" y="1752"/>
              <a:ext cx="0" cy="13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1"/>
                </a:solidFill>
              </a:endParaRPr>
            </a:p>
          </p:txBody>
        </p:sp>
        <p:sp>
          <p:nvSpPr>
            <p:cNvPr id="402442" name="Line 10"/>
            <p:cNvSpPr>
              <a:spLocks noChangeShapeType="1"/>
            </p:cNvSpPr>
            <p:nvPr/>
          </p:nvSpPr>
          <p:spPr bwMode="auto">
            <a:xfrm>
              <a:off x="3424" y="1979"/>
              <a:ext cx="46" cy="18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tx1"/>
                </a:solidFill>
              </a:endParaRPr>
            </a:p>
          </p:txBody>
        </p:sp>
        <p:sp>
          <p:nvSpPr>
            <p:cNvPr id="402443" name="Cloud"/>
            <p:cNvSpPr>
              <a:spLocks noEditPoints="1" noChangeArrowheads="1"/>
            </p:cNvSpPr>
            <p:nvPr/>
          </p:nvSpPr>
          <p:spPr bwMode="auto">
            <a:xfrm>
              <a:off x="2290" y="1616"/>
              <a:ext cx="998" cy="317"/>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67 w 21600"/>
                <a:gd name="T5" fmla="*/ 10800 h 21600"/>
                <a:gd name="T6" fmla="*/ 10800 w 21600"/>
                <a:gd name="T7" fmla="*/ 21577 h 21600"/>
                <a:gd name="T8" fmla="*/ 21582 w 21600"/>
                <a:gd name="T9" fmla="*/ 10800 h 21600"/>
                <a:gd name="T10" fmla="*/ 10800 w 21600"/>
                <a:gd name="T11" fmla="*/ 1235 h 21600"/>
                <a:gd name="T12" fmla="*/ 3163 w 21600"/>
                <a:gd name="T13" fmla="*/ 3163 h 21600"/>
                <a:gd name="T14" fmla="*/ 18437 w 21600"/>
                <a:gd name="T15" fmla="*/ 18437 h 21600"/>
              </a:gdLst>
              <a:ahLst/>
              <a:cxnLst>
                <a:cxn ang="0">
                  <a:pos x="T4" y="T5"/>
                </a:cxn>
                <a:cxn ang="0">
                  <a:pos x="T6" y="T7"/>
                </a:cxn>
                <a:cxn ang="0">
                  <a:pos x="T8" y="T9"/>
                </a:cxn>
                <a:cxn ang="0">
                  <a:pos x="T10" y="T11"/>
                </a:cxn>
              </a:cxnLst>
              <a:rect l="T12" t="T13" r="T14" b="T15"/>
              <a:pathLst>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Lst>
            </a:custGeom>
            <a:solidFill>
              <a:srgbClr val="FFFF99"/>
            </a:solidFill>
            <a:ln w="9525">
              <a:solidFill>
                <a:srgbClr val="000000"/>
              </a:solidFill>
              <a:miter lim="800000"/>
              <a:headEnd/>
              <a:tailEnd/>
            </a:ln>
            <a:effectLst>
              <a:outerShdw dist="35921" dir="2700000" algn="ctr" rotWithShape="0">
                <a:srgbClr val="000000"/>
              </a:outerShdw>
            </a:effectLst>
          </p:spPr>
          <p:txBody>
            <a:bodyPr anchor="ctr"/>
            <a:lstStyle/>
            <a:p>
              <a:pPr algn="ctr" eaLnBrk="0" hangingPunct="0"/>
              <a:r>
                <a:rPr lang="en-US" altLang="en-US" sz="1200" b="1">
                  <a:solidFill>
                    <a:schemeClr val="tx1"/>
                  </a:solidFill>
                  <a:latin typeface="Arial" panose="020B0604020202020204" pitchFamily="34" charset="0"/>
                </a:rPr>
                <a:t>Roman Emperor</a:t>
              </a:r>
            </a:p>
          </p:txBody>
        </p:sp>
        <p:sp>
          <p:nvSpPr>
            <p:cNvPr id="402444" name="Cloud"/>
            <p:cNvSpPr>
              <a:spLocks noEditPoints="1" noChangeArrowheads="1"/>
            </p:cNvSpPr>
            <p:nvPr/>
          </p:nvSpPr>
          <p:spPr bwMode="auto">
            <a:xfrm>
              <a:off x="2381" y="1979"/>
              <a:ext cx="998" cy="317"/>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67 w 21600"/>
                <a:gd name="T5" fmla="*/ 10800 h 21600"/>
                <a:gd name="T6" fmla="*/ 10800 w 21600"/>
                <a:gd name="T7" fmla="*/ 21577 h 21600"/>
                <a:gd name="T8" fmla="*/ 21582 w 21600"/>
                <a:gd name="T9" fmla="*/ 10800 h 21600"/>
                <a:gd name="T10" fmla="*/ 10800 w 21600"/>
                <a:gd name="T11" fmla="*/ 1235 h 21600"/>
                <a:gd name="T12" fmla="*/ 3163 w 21600"/>
                <a:gd name="T13" fmla="*/ 3163 h 21600"/>
                <a:gd name="T14" fmla="*/ 18437 w 21600"/>
                <a:gd name="T15" fmla="*/ 18437 h 21600"/>
              </a:gdLst>
              <a:ahLst/>
              <a:cxnLst>
                <a:cxn ang="0">
                  <a:pos x="T4" y="T5"/>
                </a:cxn>
                <a:cxn ang="0">
                  <a:pos x="T6" y="T7"/>
                </a:cxn>
                <a:cxn ang="0">
                  <a:pos x="T8" y="T9"/>
                </a:cxn>
                <a:cxn ang="0">
                  <a:pos x="T10" y="T11"/>
                </a:cxn>
              </a:cxnLst>
              <a:rect l="T12" t="T13" r="T14" b="T15"/>
              <a:pathLst>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Lst>
            </a:custGeom>
            <a:solidFill>
              <a:srgbClr val="FFFF99"/>
            </a:solidFill>
            <a:ln w="9525">
              <a:solidFill>
                <a:srgbClr val="000000"/>
              </a:solidFill>
              <a:miter lim="800000"/>
              <a:headEnd/>
              <a:tailEnd/>
            </a:ln>
            <a:effectLst>
              <a:outerShdw dist="35921" dir="2700000" algn="ctr" rotWithShape="0">
                <a:srgbClr val="000000"/>
              </a:outerShdw>
            </a:effectLst>
          </p:spPr>
          <p:txBody>
            <a:bodyPr anchor="ctr"/>
            <a:lstStyle/>
            <a:p>
              <a:pPr algn="ctr" eaLnBrk="0" hangingPunct="0"/>
              <a:r>
                <a:rPr lang="en-US" altLang="en-US" sz="1200" b="1">
                  <a:solidFill>
                    <a:schemeClr val="tx1"/>
                  </a:solidFill>
                  <a:latin typeface="Arial" panose="020B0604020202020204" pitchFamily="34" charset="0"/>
                </a:rPr>
                <a:t>Abyssinia (Ethiopia)</a:t>
              </a:r>
            </a:p>
          </p:txBody>
        </p:sp>
        <p:sp>
          <p:nvSpPr>
            <p:cNvPr id="402445" name="Cloud"/>
            <p:cNvSpPr>
              <a:spLocks noEditPoints="1" noChangeArrowheads="1"/>
            </p:cNvSpPr>
            <p:nvPr/>
          </p:nvSpPr>
          <p:spPr bwMode="auto">
            <a:xfrm>
              <a:off x="3288" y="1434"/>
              <a:ext cx="998" cy="317"/>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67 w 21600"/>
                <a:gd name="T5" fmla="*/ 10800 h 21600"/>
                <a:gd name="T6" fmla="*/ 10800 w 21600"/>
                <a:gd name="T7" fmla="*/ 21577 h 21600"/>
                <a:gd name="T8" fmla="*/ 21582 w 21600"/>
                <a:gd name="T9" fmla="*/ 10800 h 21600"/>
                <a:gd name="T10" fmla="*/ 10800 w 21600"/>
                <a:gd name="T11" fmla="*/ 1235 h 21600"/>
                <a:gd name="T12" fmla="*/ 3163 w 21600"/>
                <a:gd name="T13" fmla="*/ 3163 h 21600"/>
                <a:gd name="T14" fmla="*/ 18437 w 21600"/>
                <a:gd name="T15" fmla="*/ 18437 h 21600"/>
              </a:gdLst>
              <a:ahLst/>
              <a:cxnLst>
                <a:cxn ang="0">
                  <a:pos x="T4" y="T5"/>
                </a:cxn>
                <a:cxn ang="0">
                  <a:pos x="T6" y="T7"/>
                </a:cxn>
                <a:cxn ang="0">
                  <a:pos x="T8" y="T9"/>
                </a:cxn>
                <a:cxn ang="0">
                  <a:pos x="T10" y="T11"/>
                </a:cxn>
              </a:cxnLst>
              <a:rect l="T12" t="T13" r="T14" b="T15"/>
              <a:pathLst>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Lst>
            </a:custGeom>
            <a:solidFill>
              <a:srgbClr val="FFFF99"/>
            </a:solidFill>
            <a:ln w="9525">
              <a:solidFill>
                <a:srgbClr val="000000"/>
              </a:solidFill>
              <a:miter lim="800000"/>
              <a:headEnd/>
              <a:tailEnd/>
            </a:ln>
            <a:effectLst>
              <a:outerShdw dist="35921" dir="2700000" algn="ctr" rotWithShape="0">
                <a:srgbClr val="000000"/>
              </a:outerShdw>
            </a:effectLst>
          </p:spPr>
          <p:txBody>
            <a:bodyPr anchor="ctr"/>
            <a:lstStyle/>
            <a:p>
              <a:pPr algn="ctr" eaLnBrk="0" hangingPunct="0"/>
              <a:r>
                <a:rPr lang="en-US" altLang="en-US" sz="1200" b="1">
                  <a:solidFill>
                    <a:schemeClr val="tx1"/>
                  </a:solidFill>
                  <a:latin typeface="Arial" panose="020B0604020202020204" pitchFamily="34" charset="0"/>
                </a:rPr>
                <a:t>Persia ( Iran)</a:t>
              </a:r>
            </a:p>
          </p:txBody>
        </p:sp>
        <p:sp>
          <p:nvSpPr>
            <p:cNvPr id="402446" name="Cloud"/>
            <p:cNvSpPr>
              <a:spLocks noEditPoints="1" noChangeArrowheads="1"/>
            </p:cNvSpPr>
            <p:nvPr/>
          </p:nvSpPr>
          <p:spPr bwMode="auto">
            <a:xfrm>
              <a:off x="3379" y="2069"/>
              <a:ext cx="998" cy="317"/>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67 w 21600"/>
                <a:gd name="T5" fmla="*/ 10800 h 21600"/>
                <a:gd name="T6" fmla="*/ 10800 w 21600"/>
                <a:gd name="T7" fmla="*/ 21577 h 21600"/>
                <a:gd name="T8" fmla="*/ 21582 w 21600"/>
                <a:gd name="T9" fmla="*/ 10800 h 21600"/>
                <a:gd name="T10" fmla="*/ 10800 w 21600"/>
                <a:gd name="T11" fmla="*/ 1235 h 21600"/>
                <a:gd name="T12" fmla="*/ 3163 w 21600"/>
                <a:gd name="T13" fmla="*/ 3163 h 21600"/>
                <a:gd name="T14" fmla="*/ 18437 w 21600"/>
                <a:gd name="T15" fmla="*/ 18437 h 21600"/>
              </a:gdLst>
              <a:ahLst/>
              <a:cxnLst>
                <a:cxn ang="0">
                  <a:pos x="T4" y="T5"/>
                </a:cxn>
                <a:cxn ang="0">
                  <a:pos x="T6" y="T7"/>
                </a:cxn>
                <a:cxn ang="0">
                  <a:pos x="T8" y="T9"/>
                </a:cxn>
                <a:cxn ang="0">
                  <a:pos x="T10" y="T11"/>
                </a:cxn>
              </a:cxnLst>
              <a:rect l="T12" t="T13" r="T14" b="T15"/>
              <a:pathLst>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Lst>
            </a:custGeom>
            <a:solidFill>
              <a:srgbClr val="FFFF99"/>
            </a:solidFill>
            <a:ln w="9525">
              <a:solidFill>
                <a:srgbClr val="000000"/>
              </a:solidFill>
              <a:miter lim="800000"/>
              <a:headEnd/>
              <a:tailEnd/>
            </a:ln>
            <a:effectLst>
              <a:outerShdw dist="35921" dir="2700000" algn="ctr" rotWithShape="0">
                <a:srgbClr val="000000"/>
              </a:outerShdw>
            </a:effectLst>
          </p:spPr>
          <p:txBody>
            <a:bodyPr anchor="ctr"/>
            <a:lstStyle/>
            <a:p>
              <a:pPr algn="ctr" eaLnBrk="0" hangingPunct="0"/>
              <a:r>
                <a:rPr lang="en-US" altLang="en-US" sz="1200" b="1">
                  <a:solidFill>
                    <a:schemeClr val="tx1"/>
                  </a:solidFill>
                  <a:latin typeface="Arial" panose="020B0604020202020204" pitchFamily="34" charset="0"/>
                </a:rPr>
                <a:t>Hauza ( Yemen)</a:t>
              </a:r>
            </a:p>
          </p:txBody>
        </p:sp>
      </p:grpSp>
      <p:sp>
        <p:nvSpPr>
          <p:cNvPr id="402447" name="Title"/>
          <p:cNvSpPr txBox="1">
            <a:spLocks noChangeArrowheads="1"/>
          </p:cNvSpPr>
          <p:nvPr/>
        </p:nvSpPr>
        <p:spPr bwMode="auto">
          <a:xfrm>
            <a:off x="1143000" y="2438400"/>
            <a:ext cx="64087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buNone/>
            </a:pPr>
            <a:r>
              <a:rPr lang="en-US" altLang="en-US" sz="1800" b="1" dirty="0">
                <a:solidFill>
                  <a:schemeClr val="tx1"/>
                </a:solidFill>
                <a:latin typeface="Arial" panose="020B0604020202020204" pitchFamily="34" charset="0"/>
              </a:rPr>
              <a:t>Muhammad sent envoys to the civilian centers of that time</a:t>
            </a:r>
          </a:p>
        </p:txBody>
      </p:sp>
    </p:spTree>
    <p:extLst>
      <p:ext uri="{BB962C8B-B14F-4D97-AF65-F5344CB8AC3E}">
        <p14:creationId xmlns:p14="http://schemas.microsoft.com/office/powerpoint/2010/main" val="1202344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6400" y="2521059"/>
            <a:ext cx="3657600" cy="400110"/>
          </a:xfrm>
          <a:prstGeom prst="rect">
            <a:avLst/>
          </a:prstGeom>
          <a:solidFill>
            <a:srgbClr val="99FF99"/>
          </a:solidFill>
        </p:spPr>
        <p:txBody>
          <a:bodyPr wrap="square">
            <a:spAutoFit/>
          </a:bodyPr>
          <a:lstStyle/>
          <a:p>
            <a:pPr>
              <a:buNone/>
            </a:pPr>
            <a:endParaRPr lang="en-US" sz="20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863881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931863" y="89695"/>
            <a:ext cx="8001000" cy="1143000"/>
          </a:xfrm>
        </p:spPr>
        <p:txBody>
          <a:bodyPr/>
          <a:lstStyle/>
          <a:p>
            <a:r>
              <a:rPr lang="en-US" altLang="en-US" dirty="0">
                <a:solidFill>
                  <a:schemeClr val="tx1"/>
                </a:solidFill>
              </a:rPr>
              <a:t>Lifetime of Lofty Achievements</a:t>
            </a:r>
          </a:p>
        </p:txBody>
      </p:sp>
      <p:sp>
        <p:nvSpPr>
          <p:cNvPr id="416771" name="AutoShape 3"/>
          <p:cNvSpPr>
            <a:spLocks noChangeArrowheads="1"/>
          </p:cNvSpPr>
          <p:nvPr/>
        </p:nvSpPr>
        <p:spPr bwMode="auto">
          <a:xfrm>
            <a:off x="684213" y="1268413"/>
            <a:ext cx="1830387" cy="619125"/>
          </a:xfrm>
          <a:prstGeom prst="homePlate">
            <a:avLst>
              <a:gd name="adj" fmla="val 44729"/>
            </a:avLst>
          </a:prstGeom>
          <a:solidFill>
            <a:srgbClr val="00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tLang="en-US" sz="1050" b="1" dirty="0">
                <a:solidFill>
                  <a:schemeClr val="bg1"/>
                </a:solidFill>
                <a:latin typeface="Arial" panose="020B0604020202020204" pitchFamily="34" charset="0"/>
              </a:rPr>
              <a:t>Received</a:t>
            </a:r>
          </a:p>
          <a:p>
            <a:pPr algn="ctr" eaLnBrk="0" hangingPunct="0"/>
            <a:r>
              <a:rPr lang="en-GB" altLang="en-US" sz="1050" b="1" dirty="0">
                <a:solidFill>
                  <a:schemeClr val="bg1"/>
                </a:solidFill>
                <a:latin typeface="Arial" panose="020B0604020202020204" pitchFamily="34" charset="0"/>
              </a:rPr>
              <a:t>Divine Revelation</a:t>
            </a:r>
          </a:p>
        </p:txBody>
      </p:sp>
      <p:sp>
        <p:nvSpPr>
          <p:cNvPr id="416772" name="AutoShape 4"/>
          <p:cNvSpPr>
            <a:spLocks noChangeArrowheads="1"/>
          </p:cNvSpPr>
          <p:nvPr/>
        </p:nvSpPr>
        <p:spPr bwMode="auto">
          <a:xfrm>
            <a:off x="654050" y="2133600"/>
            <a:ext cx="1830388" cy="619125"/>
          </a:xfrm>
          <a:prstGeom prst="homePlate">
            <a:avLst>
              <a:gd name="adj" fmla="val 44729"/>
            </a:avLst>
          </a:prstGeom>
          <a:solidFill>
            <a:srgbClr val="00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tLang="en-US" sz="1050" b="1">
                <a:solidFill>
                  <a:schemeClr val="bg1"/>
                </a:solidFill>
                <a:latin typeface="Arial" panose="020B0604020202020204" pitchFamily="34" charset="0"/>
              </a:rPr>
              <a:t>Communicated to </a:t>
            </a:r>
          </a:p>
          <a:p>
            <a:pPr algn="ctr" eaLnBrk="0" hangingPunct="0"/>
            <a:r>
              <a:rPr lang="en-GB" altLang="en-US" sz="1050" b="1">
                <a:solidFill>
                  <a:schemeClr val="bg1"/>
                </a:solidFill>
                <a:latin typeface="Arial" panose="020B0604020202020204" pitchFamily="34" charset="0"/>
              </a:rPr>
              <a:t>his generation</a:t>
            </a:r>
          </a:p>
        </p:txBody>
      </p:sp>
      <p:sp>
        <p:nvSpPr>
          <p:cNvPr id="416773" name="AutoShape 5"/>
          <p:cNvSpPr>
            <a:spLocks noChangeArrowheads="1"/>
          </p:cNvSpPr>
          <p:nvPr/>
        </p:nvSpPr>
        <p:spPr bwMode="auto">
          <a:xfrm>
            <a:off x="684213" y="2997200"/>
            <a:ext cx="1830387" cy="619125"/>
          </a:xfrm>
          <a:prstGeom prst="homePlate">
            <a:avLst>
              <a:gd name="adj" fmla="val 44729"/>
            </a:avLst>
          </a:prstGeom>
          <a:solidFill>
            <a:srgbClr val="00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tLang="en-US" sz="1050" b="1">
                <a:solidFill>
                  <a:schemeClr val="bg1"/>
                </a:solidFill>
                <a:latin typeface="Arial" panose="020B0604020202020204" pitchFamily="34" charset="0"/>
              </a:rPr>
              <a:t>Explained the </a:t>
            </a:r>
          </a:p>
          <a:p>
            <a:pPr algn="ctr" eaLnBrk="0" hangingPunct="0"/>
            <a:r>
              <a:rPr lang="en-GB" altLang="en-US" sz="1050" b="1">
                <a:solidFill>
                  <a:schemeClr val="bg1"/>
                </a:solidFill>
                <a:latin typeface="Arial" panose="020B0604020202020204" pitchFamily="34" charset="0"/>
              </a:rPr>
              <a:t>Divine message</a:t>
            </a:r>
          </a:p>
        </p:txBody>
      </p:sp>
      <p:sp>
        <p:nvSpPr>
          <p:cNvPr id="416774" name="Rectangle 6"/>
          <p:cNvSpPr>
            <a:spLocks noChangeArrowheads="1"/>
          </p:cNvSpPr>
          <p:nvPr/>
        </p:nvSpPr>
        <p:spPr bwMode="auto">
          <a:xfrm>
            <a:off x="3348038" y="2349500"/>
            <a:ext cx="3168650" cy="2616101"/>
          </a:xfrm>
          <a:prstGeom prst="rect">
            <a:avLst/>
          </a:prstGeom>
          <a:solidFill>
            <a:srgbClr val="A500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ctr">
              <a:buNone/>
            </a:pPr>
            <a:r>
              <a:rPr lang="en-ZA" altLang="en-US" sz="2000" b="1" dirty="0">
                <a:solidFill>
                  <a:schemeClr val="bg1"/>
                </a:solidFill>
                <a:latin typeface="Tahoma" panose="020B0604030504040204" pitchFamily="34" charset="0"/>
              </a:rPr>
              <a:t>Established a </a:t>
            </a:r>
          </a:p>
          <a:p>
            <a:pPr lvl="1" algn="ctr">
              <a:buNone/>
            </a:pPr>
            <a:r>
              <a:rPr lang="en-ZA" altLang="en-US" sz="2000" b="1" dirty="0">
                <a:solidFill>
                  <a:schemeClr val="bg1"/>
                </a:solidFill>
                <a:latin typeface="Tahoma" panose="020B0604030504040204" pitchFamily="34" charset="0"/>
              </a:rPr>
              <a:t>God-fearing, </a:t>
            </a:r>
          </a:p>
          <a:p>
            <a:pPr algn="ctr">
              <a:buNone/>
            </a:pPr>
            <a:r>
              <a:rPr lang="en-ZA" altLang="en-US" sz="2000" b="1" dirty="0" smtClean="0">
                <a:solidFill>
                  <a:schemeClr val="bg1"/>
                </a:solidFill>
                <a:latin typeface="Tahoma" panose="020B0604030504040204" pitchFamily="34" charset="0"/>
              </a:rPr>
              <a:t>  </a:t>
            </a:r>
            <a:r>
              <a:rPr lang="en-ZA" altLang="en-US" sz="2000" b="1" dirty="0">
                <a:solidFill>
                  <a:schemeClr val="bg1"/>
                </a:solidFill>
                <a:latin typeface="Tahoma" panose="020B0604030504040204" pitchFamily="34" charset="0"/>
              </a:rPr>
              <a:t>prosperous, </a:t>
            </a:r>
          </a:p>
          <a:p>
            <a:pPr algn="ctr">
              <a:buNone/>
            </a:pPr>
            <a:r>
              <a:rPr lang="en-ZA" altLang="en-US" sz="2000" b="1" dirty="0" smtClean="0">
                <a:solidFill>
                  <a:schemeClr val="bg1"/>
                </a:solidFill>
                <a:latin typeface="Tahoma" panose="020B0604030504040204" pitchFamily="34" charset="0"/>
              </a:rPr>
              <a:t>peaceful</a:t>
            </a:r>
            <a:r>
              <a:rPr lang="en-ZA" altLang="en-US" sz="2000" b="1" dirty="0">
                <a:solidFill>
                  <a:schemeClr val="bg1"/>
                </a:solidFill>
                <a:latin typeface="Tahoma" panose="020B0604030504040204" pitchFamily="34" charset="0"/>
              </a:rPr>
              <a:t>, </a:t>
            </a:r>
          </a:p>
          <a:p>
            <a:pPr algn="ctr">
              <a:buNone/>
            </a:pPr>
            <a:r>
              <a:rPr lang="en-ZA" altLang="en-US" sz="2000" b="1" dirty="0" smtClean="0">
                <a:solidFill>
                  <a:schemeClr val="bg1"/>
                </a:solidFill>
                <a:latin typeface="Tahoma" panose="020B0604030504040204" pitchFamily="34" charset="0"/>
              </a:rPr>
              <a:t>successful </a:t>
            </a:r>
            <a:endParaRPr lang="en-ZA" altLang="en-US" sz="2000" b="1" dirty="0">
              <a:solidFill>
                <a:schemeClr val="bg1"/>
              </a:solidFill>
              <a:latin typeface="Tahoma" panose="020B0604030504040204" pitchFamily="34" charset="0"/>
            </a:endParaRPr>
          </a:p>
          <a:p>
            <a:pPr algn="ctr">
              <a:buNone/>
            </a:pPr>
            <a:r>
              <a:rPr lang="en-ZA" altLang="en-US" sz="2000" b="1" dirty="0">
                <a:solidFill>
                  <a:schemeClr val="bg1"/>
                </a:solidFill>
                <a:latin typeface="Tahoma" panose="020B0604030504040204" pitchFamily="34" charset="0"/>
              </a:rPr>
              <a:t>and </a:t>
            </a:r>
          </a:p>
          <a:p>
            <a:pPr algn="ctr">
              <a:buNone/>
            </a:pPr>
            <a:r>
              <a:rPr lang="en-ZA" altLang="en-US" sz="2000" b="1" dirty="0">
                <a:solidFill>
                  <a:schemeClr val="bg1"/>
                </a:solidFill>
                <a:latin typeface="Tahoma" panose="020B0604030504040204" pitchFamily="34" charset="0"/>
              </a:rPr>
              <a:t>satisfied society</a:t>
            </a:r>
          </a:p>
        </p:txBody>
      </p:sp>
      <p:sp>
        <p:nvSpPr>
          <p:cNvPr id="416775" name="AutoShape 7"/>
          <p:cNvSpPr>
            <a:spLocks noChangeArrowheads="1"/>
          </p:cNvSpPr>
          <p:nvPr/>
        </p:nvSpPr>
        <p:spPr bwMode="auto">
          <a:xfrm rot="5400000">
            <a:off x="2354263" y="3198813"/>
            <a:ext cx="1276350" cy="152400"/>
          </a:xfrm>
          <a:prstGeom prst="triangle">
            <a:avLst>
              <a:gd name="adj" fmla="val 50000"/>
            </a:avLst>
          </a:prstGeom>
          <a:solidFill>
            <a:srgbClr val="5F5F5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45720" rIns="45720" anchor="ctr"/>
          <a:lstStyle/>
          <a:p>
            <a:endParaRPr lang="en-US" sz="2000"/>
          </a:p>
        </p:txBody>
      </p:sp>
      <p:sp>
        <p:nvSpPr>
          <p:cNvPr id="416776" name="AutoShape 8"/>
          <p:cNvSpPr>
            <a:spLocks noChangeArrowheads="1"/>
          </p:cNvSpPr>
          <p:nvPr/>
        </p:nvSpPr>
        <p:spPr bwMode="auto">
          <a:xfrm>
            <a:off x="684213" y="3860800"/>
            <a:ext cx="1830387" cy="619125"/>
          </a:xfrm>
          <a:prstGeom prst="homePlate">
            <a:avLst>
              <a:gd name="adj" fmla="val 44729"/>
            </a:avLst>
          </a:prstGeom>
          <a:solidFill>
            <a:srgbClr val="00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tLang="en-US" sz="1050" b="1">
                <a:solidFill>
                  <a:schemeClr val="bg1"/>
                </a:solidFill>
                <a:latin typeface="Arial" panose="020B0604020202020204" pitchFamily="34" charset="0"/>
              </a:rPr>
              <a:t>Demonstrated the </a:t>
            </a:r>
          </a:p>
          <a:p>
            <a:pPr algn="ctr" eaLnBrk="0" hangingPunct="0"/>
            <a:r>
              <a:rPr lang="en-GB" altLang="en-US" sz="1050" b="1">
                <a:solidFill>
                  <a:schemeClr val="bg1"/>
                </a:solidFill>
                <a:latin typeface="Arial" panose="020B0604020202020204" pitchFamily="34" charset="0"/>
              </a:rPr>
              <a:t>theory </a:t>
            </a:r>
          </a:p>
          <a:p>
            <a:pPr algn="ctr" eaLnBrk="0" hangingPunct="0"/>
            <a:r>
              <a:rPr lang="en-GB" altLang="en-US" sz="1050" b="1">
                <a:solidFill>
                  <a:schemeClr val="bg1"/>
                </a:solidFill>
                <a:latin typeface="Arial" panose="020B0604020202020204" pitchFamily="34" charset="0"/>
              </a:rPr>
              <a:t>with practice</a:t>
            </a:r>
          </a:p>
        </p:txBody>
      </p:sp>
      <p:sp>
        <p:nvSpPr>
          <p:cNvPr id="416777" name="Cloud"/>
          <p:cNvSpPr>
            <a:spLocks noEditPoints="1" noChangeArrowheads="1"/>
          </p:cNvSpPr>
          <p:nvPr/>
        </p:nvSpPr>
        <p:spPr bwMode="auto">
          <a:xfrm>
            <a:off x="6659563" y="2781300"/>
            <a:ext cx="2376487" cy="12954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67 w 21600"/>
              <a:gd name="T5" fmla="*/ 10800 h 21600"/>
              <a:gd name="T6" fmla="*/ 10800 w 21600"/>
              <a:gd name="T7" fmla="*/ 21577 h 21600"/>
              <a:gd name="T8" fmla="*/ 21582 w 21600"/>
              <a:gd name="T9" fmla="*/ 10800 h 21600"/>
              <a:gd name="T10" fmla="*/ 10800 w 21600"/>
              <a:gd name="T11" fmla="*/ 1235 h 21600"/>
              <a:gd name="T12" fmla="*/ 3163 w 21600"/>
              <a:gd name="T13" fmla="*/ 3163 h 21600"/>
              <a:gd name="T14" fmla="*/ 18437 w 21600"/>
              <a:gd name="T15" fmla="*/ 18437 h 21600"/>
            </a:gdLst>
            <a:ahLst/>
            <a:cxnLst>
              <a:cxn ang="0">
                <a:pos x="T4" y="T5"/>
              </a:cxn>
              <a:cxn ang="0">
                <a:pos x="T6" y="T7"/>
              </a:cxn>
              <a:cxn ang="0">
                <a:pos x="T8" y="T9"/>
              </a:cxn>
              <a:cxn ang="0">
                <a:pos x="T10" y="T11"/>
              </a:cxn>
            </a:cxnLst>
            <a:rect l="T12" t="T13" r="T14" b="T15"/>
            <a:pathLst>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Lst>
          </a:custGeom>
          <a:solidFill>
            <a:srgbClr val="FFFF99"/>
          </a:solidFill>
          <a:ln w="9525">
            <a:solidFill>
              <a:srgbClr val="000000"/>
            </a:solidFill>
            <a:miter lim="800000"/>
            <a:headEnd/>
            <a:tailEnd/>
          </a:ln>
          <a:effectLst>
            <a:outerShdw dist="35921" dir="2700000" algn="ctr" rotWithShape="0">
              <a:srgbClr val="000000"/>
            </a:outerShdw>
          </a:effectLst>
        </p:spPr>
        <p:txBody>
          <a:bodyPr anchor="ctr"/>
          <a:lstStyle/>
          <a:p>
            <a:pPr algn="ctr" eaLnBrk="0" hangingPunct="0"/>
            <a:r>
              <a:rPr lang="en-US" altLang="en-US" sz="1200" b="1">
                <a:solidFill>
                  <a:schemeClr val="tx1"/>
                </a:solidFill>
                <a:latin typeface="Arial" panose="020B0604020202020204" pitchFamily="34" charset="0"/>
              </a:rPr>
              <a:t>Left behind a lasting guidance</a:t>
            </a:r>
          </a:p>
        </p:txBody>
      </p:sp>
      <p:sp>
        <p:nvSpPr>
          <p:cNvPr id="416783" name="AutoShape 15"/>
          <p:cNvSpPr>
            <a:spLocks noChangeArrowheads="1"/>
          </p:cNvSpPr>
          <p:nvPr/>
        </p:nvSpPr>
        <p:spPr bwMode="auto">
          <a:xfrm>
            <a:off x="684213" y="4754563"/>
            <a:ext cx="1830387" cy="619125"/>
          </a:xfrm>
          <a:prstGeom prst="homePlate">
            <a:avLst>
              <a:gd name="adj" fmla="val 44729"/>
            </a:avLst>
          </a:prstGeom>
          <a:solidFill>
            <a:srgbClr val="00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GB" altLang="en-US" sz="1050" b="1">
                <a:solidFill>
                  <a:schemeClr val="bg1"/>
                </a:solidFill>
                <a:latin typeface="Arial" panose="020B0604020202020204" pitchFamily="34" charset="0"/>
              </a:rPr>
              <a:t>Trained his </a:t>
            </a:r>
          </a:p>
          <a:p>
            <a:pPr algn="ctr" eaLnBrk="0" hangingPunct="0"/>
            <a:r>
              <a:rPr lang="en-GB" altLang="en-US" sz="1050" b="1">
                <a:solidFill>
                  <a:schemeClr val="bg1"/>
                </a:solidFill>
                <a:latin typeface="Arial" panose="020B0604020202020204" pitchFamily="34" charset="0"/>
              </a:rPr>
              <a:t>companions</a:t>
            </a:r>
          </a:p>
        </p:txBody>
      </p:sp>
      <p:sp>
        <p:nvSpPr>
          <p:cNvPr id="16" name="TextBox 15"/>
          <p:cNvSpPr txBox="1"/>
          <p:nvPr/>
        </p:nvSpPr>
        <p:spPr>
          <a:xfrm>
            <a:off x="18910" y="5509939"/>
            <a:ext cx="9125090" cy="1348061"/>
          </a:xfrm>
          <a:prstGeom prst="rect">
            <a:avLst/>
          </a:prstGeom>
          <a:solidFill>
            <a:srgbClr val="7030A0"/>
          </a:solidFill>
        </p:spPr>
        <p:txBody>
          <a:bodyPr wrap="square" rtlCol="0">
            <a:spAutoFit/>
          </a:bodyPr>
          <a:lstStyle/>
          <a:p>
            <a:pPr eaLnBrk="0" hangingPunct="0">
              <a:buNone/>
            </a:pPr>
            <a:r>
              <a:rPr lang="en-US" altLang="en-US" sz="1200" i="1" dirty="0" smtClean="0">
                <a:solidFill>
                  <a:schemeClr val="bg1"/>
                </a:solidFill>
                <a:latin typeface="Arial" panose="020B0604020202020204" pitchFamily="34" charset="0"/>
              </a:rPr>
              <a:t>Observation:</a:t>
            </a:r>
          </a:p>
          <a:p>
            <a:pPr eaLnBrk="0" hangingPunct="0">
              <a:buNone/>
            </a:pPr>
            <a:endParaRPr lang="en-US" altLang="en-US" sz="1200" i="1" dirty="0" smtClean="0">
              <a:solidFill>
                <a:schemeClr val="bg1"/>
              </a:solidFill>
              <a:latin typeface="Arial" panose="020B0604020202020204" pitchFamily="34" charset="0"/>
            </a:endParaRPr>
          </a:p>
          <a:p>
            <a:pPr eaLnBrk="0" hangingPunct="0">
              <a:buNone/>
            </a:pPr>
            <a:r>
              <a:rPr lang="en-US" altLang="en-US" sz="1200" i="1" dirty="0">
                <a:solidFill>
                  <a:schemeClr val="bg1"/>
                </a:solidFill>
                <a:latin typeface="Arial" panose="020B0604020202020204" pitchFamily="34" charset="0"/>
              </a:rPr>
              <a:t>"My choice of Muhammad to lead the list of the world's most influential </a:t>
            </a:r>
            <a:r>
              <a:rPr lang="en-US" altLang="en-US" sz="1200" i="1" dirty="0" smtClean="0">
                <a:solidFill>
                  <a:schemeClr val="bg1"/>
                </a:solidFill>
                <a:latin typeface="Arial" panose="020B0604020202020204" pitchFamily="34" charset="0"/>
              </a:rPr>
              <a:t>persons </a:t>
            </a:r>
            <a:r>
              <a:rPr lang="en-US" altLang="en-US" sz="1200" i="1" dirty="0">
                <a:solidFill>
                  <a:schemeClr val="bg1"/>
                </a:solidFill>
                <a:latin typeface="Arial" panose="020B0604020202020204" pitchFamily="34" charset="0"/>
              </a:rPr>
              <a:t>may surprise some readers and may be questioned by others, </a:t>
            </a:r>
            <a:r>
              <a:rPr lang="en-US" altLang="en-US" sz="1200" i="1" dirty="0" smtClean="0">
                <a:solidFill>
                  <a:schemeClr val="bg1"/>
                </a:solidFill>
                <a:latin typeface="Arial" panose="020B0604020202020204" pitchFamily="34" charset="0"/>
              </a:rPr>
              <a:t>but </a:t>
            </a:r>
            <a:r>
              <a:rPr lang="en-US" altLang="en-US" sz="1200" i="1" dirty="0">
                <a:solidFill>
                  <a:schemeClr val="bg1"/>
                </a:solidFill>
                <a:latin typeface="Arial" panose="020B0604020202020204" pitchFamily="34" charset="0"/>
              </a:rPr>
              <a:t>he was the only man in history who was supremely successful on both the religious and secular level.”</a:t>
            </a:r>
          </a:p>
          <a:p>
            <a:pPr eaLnBrk="0" hangingPunct="0">
              <a:buNone/>
            </a:pPr>
            <a:endParaRPr lang="en-US" altLang="en-US" sz="1200" i="1" dirty="0">
              <a:solidFill>
                <a:schemeClr val="bg1"/>
              </a:solidFill>
              <a:latin typeface="Arial" panose="020B0604020202020204" pitchFamily="34" charset="0"/>
            </a:endParaRPr>
          </a:p>
          <a:p>
            <a:pPr eaLnBrk="0" hangingPunct="0">
              <a:buNone/>
            </a:pPr>
            <a:r>
              <a:rPr lang="en-US" altLang="en-US" sz="1200" i="1" u="sng" dirty="0">
                <a:solidFill>
                  <a:schemeClr val="bg1"/>
                </a:solidFill>
                <a:latin typeface="Arial" panose="020B0604020202020204" pitchFamily="34" charset="0"/>
              </a:rPr>
              <a:t>Michael H. Hart</a:t>
            </a:r>
            <a:r>
              <a:rPr lang="en-US" altLang="en-US" sz="1200" i="1" dirty="0">
                <a:solidFill>
                  <a:schemeClr val="bg1"/>
                </a:solidFill>
                <a:latin typeface="Arial" panose="020B0604020202020204" pitchFamily="34" charset="0"/>
              </a:rPr>
              <a:t>, THE 100: A RANKING OF THE MOST INFLUENTIAL PERSONS IN HISTORY</a:t>
            </a:r>
            <a:r>
              <a:rPr lang="en-US" altLang="en-US" sz="1050" i="1" dirty="0">
                <a:solidFill>
                  <a:schemeClr val="bg1"/>
                </a:solidFill>
                <a:latin typeface="Arial" panose="020B0604020202020204" pitchFamily="34" charset="0"/>
              </a:rPr>
              <a:t>  </a:t>
            </a:r>
            <a:endParaRPr lang="en-US" altLang="en-US" sz="1200" i="1" dirty="0" smtClean="0">
              <a:solidFill>
                <a:schemeClr val="bg1"/>
              </a:solidFill>
              <a:latin typeface="Arial" panose="020B0604020202020204" pitchFamily="34" charset="0"/>
            </a:endParaRPr>
          </a:p>
        </p:txBody>
      </p:sp>
    </p:spTree>
    <p:extLst>
      <p:ext uri="{BB962C8B-B14F-4D97-AF65-F5344CB8AC3E}">
        <p14:creationId xmlns:p14="http://schemas.microsoft.com/office/powerpoint/2010/main" val="2044189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6771"/>
                                        </p:tgtEl>
                                        <p:attrNameLst>
                                          <p:attrName>style.visibility</p:attrName>
                                        </p:attrNameLst>
                                      </p:cBhvr>
                                      <p:to>
                                        <p:strVal val="visible"/>
                                      </p:to>
                                    </p:set>
                                    <p:anim calcmode="lin" valueType="num">
                                      <p:cBhvr additive="base">
                                        <p:cTn id="7" dur="500" fill="hold"/>
                                        <p:tgtEl>
                                          <p:spTgt spid="416771"/>
                                        </p:tgtEl>
                                        <p:attrNameLst>
                                          <p:attrName>ppt_x</p:attrName>
                                        </p:attrNameLst>
                                      </p:cBhvr>
                                      <p:tavLst>
                                        <p:tav tm="0">
                                          <p:val>
                                            <p:strVal val="0-#ppt_w/2"/>
                                          </p:val>
                                        </p:tav>
                                        <p:tav tm="100000">
                                          <p:val>
                                            <p:strVal val="#ppt_x"/>
                                          </p:val>
                                        </p:tav>
                                      </p:tavLst>
                                    </p:anim>
                                    <p:anim calcmode="lin" valueType="num">
                                      <p:cBhvr additive="base">
                                        <p:cTn id="8" dur="500" fill="hold"/>
                                        <p:tgtEl>
                                          <p:spTgt spid="41677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16772"/>
                                        </p:tgtEl>
                                        <p:attrNameLst>
                                          <p:attrName>style.visibility</p:attrName>
                                        </p:attrNameLst>
                                      </p:cBhvr>
                                      <p:to>
                                        <p:strVal val="visible"/>
                                      </p:to>
                                    </p:set>
                                    <p:anim calcmode="lin" valueType="num">
                                      <p:cBhvr additive="base">
                                        <p:cTn id="12" dur="500" fill="hold"/>
                                        <p:tgtEl>
                                          <p:spTgt spid="416772"/>
                                        </p:tgtEl>
                                        <p:attrNameLst>
                                          <p:attrName>ppt_x</p:attrName>
                                        </p:attrNameLst>
                                      </p:cBhvr>
                                      <p:tavLst>
                                        <p:tav tm="0">
                                          <p:val>
                                            <p:strVal val="0-#ppt_w/2"/>
                                          </p:val>
                                        </p:tav>
                                        <p:tav tm="100000">
                                          <p:val>
                                            <p:strVal val="#ppt_x"/>
                                          </p:val>
                                        </p:tav>
                                      </p:tavLst>
                                    </p:anim>
                                    <p:anim calcmode="lin" valueType="num">
                                      <p:cBhvr additive="base">
                                        <p:cTn id="13" dur="500" fill="hold"/>
                                        <p:tgtEl>
                                          <p:spTgt spid="41677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16773"/>
                                        </p:tgtEl>
                                        <p:attrNameLst>
                                          <p:attrName>style.visibility</p:attrName>
                                        </p:attrNameLst>
                                      </p:cBhvr>
                                      <p:to>
                                        <p:strVal val="visible"/>
                                      </p:to>
                                    </p:set>
                                    <p:anim calcmode="lin" valueType="num">
                                      <p:cBhvr additive="base">
                                        <p:cTn id="17" dur="500" fill="hold"/>
                                        <p:tgtEl>
                                          <p:spTgt spid="416773"/>
                                        </p:tgtEl>
                                        <p:attrNameLst>
                                          <p:attrName>ppt_x</p:attrName>
                                        </p:attrNameLst>
                                      </p:cBhvr>
                                      <p:tavLst>
                                        <p:tav tm="0">
                                          <p:val>
                                            <p:strVal val="0-#ppt_w/2"/>
                                          </p:val>
                                        </p:tav>
                                        <p:tav tm="100000">
                                          <p:val>
                                            <p:strVal val="#ppt_x"/>
                                          </p:val>
                                        </p:tav>
                                      </p:tavLst>
                                    </p:anim>
                                    <p:anim calcmode="lin" valueType="num">
                                      <p:cBhvr additive="base">
                                        <p:cTn id="18" dur="500" fill="hold"/>
                                        <p:tgtEl>
                                          <p:spTgt spid="41677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16776"/>
                                        </p:tgtEl>
                                        <p:attrNameLst>
                                          <p:attrName>style.visibility</p:attrName>
                                        </p:attrNameLst>
                                      </p:cBhvr>
                                      <p:to>
                                        <p:strVal val="visible"/>
                                      </p:to>
                                    </p:set>
                                    <p:anim calcmode="lin" valueType="num">
                                      <p:cBhvr additive="base">
                                        <p:cTn id="22" dur="500" fill="hold"/>
                                        <p:tgtEl>
                                          <p:spTgt spid="416776"/>
                                        </p:tgtEl>
                                        <p:attrNameLst>
                                          <p:attrName>ppt_x</p:attrName>
                                        </p:attrNameLst>
                                      </p:cBhvr>
                                      <p:tavLst>
                                        <p:tav tm="0">
                                          <p:val>
                                            <p:strVal val="0-#ppt_w/2"/>
                                          </p:val>
                                        </p:tav>
                                        <p:tav tm="100000">
                                          <p:val>
                                            <p:strVal val="#ppt_x"/>
                                          </p:val>
                                        </p:tav>
                                      </p:tavLst>
                                    </p:anim>
                                    <p:anim calcmode="lin" valueType="num">
                                      <p:cBhvr additive="base">
                                        <p:cTn id="23" dur="500" fill="hold"/>
                                        <p:tgtEl>
                                          <p:spTgt spid="416776"/>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16783"/>
                                        </p:tgtEl>
                                        <p:attrNameLst>
                                          <p:attrName>style.visibility</p:attrName>
                                        </p:attrNameLst>
                                      </p:cBhvr>
                                      <p:to>
                                        <p:strVal val="visible"/>
                                      </p:to>
                                    </p:set>
                                    <p:anim calcmode="lin" valueType="num">
                                      <p:cBhvr additive="base">
                                        <p:cTn id="27" dur="500" fill="hold"/>
                                        <p:tgtEl>
                                          <p:spTgt spid="416783"/>
                                        </p:tgtEl>
                                        <p:attrNameLst>
                                          <p:attrName>ppt_x</p:attrName>
                                        </p:attrNameLst>
                                      </p:cBhvr>
                                      <p:tavLst>
                                        <p:tav tm="0">
                                          <p:val>
                                            <p:strVal val="0-#ppt_w/2"/>
                                          </p:val>
                                        </p:tav>
                                        <p:tav tm="100000">
                                          <p:val>
                                            <p:strVal val="#ppt_x"/>
                                          </p:val>
                                        </p:tav>
                                      </p:tavLst>
                                    </p:anim>
                                    <p:anim calcmode="lin" valueType="num">
                                      <p:cBhvr additive="base">
                                        <p:cTn id="28" dur="500" fill="hold"/>
                                        <p:tgtEl>
                                          <p:spTgt spid="416783"/>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416775"/>
                                        </p:tgtEl>
                                        <p:attrNameLst>
                                          <p:attrName>style.visibility</p:attrName>
                                        </p:attrNameLst>
                                      </p:cBhvr>
                                      <p:to>
                                        <p:strVal val="visible"/>
                                      </p:to>
                                    </p:set>
                                    <p:animEffect transition="in" filter="slide(fromLeft)">
                                      <p:cBhvr>
                                        <p:cTn id="32" dur="500"/>
                                        <p:tgtEl>
                                          <p:spTgt spid="416775"/>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416774"/>
                                        </p:tgtEl>
                                        <p:attrNameLst>
                                          <p:attrName>style.visibility</p:attrName>
                                        </p:attrNameLst>
                                      </p:cBhvr>
                                      <p:to>
                                        <p:strVal val="visible"/>
                                      </p:to>
                                    </p:set>
                                    <p:animEffect transition="in" filter="slide(fromLeft)">
                                      <p:cBhvr>
                                        <p:cTn id="35" dur="500"/>
                                        <p:tgtEl>
                                          <p:spTgt spid="416774"/>
                                        </p:tgtEl>
                                      </p:cBhvr>
                                    </p:animEffect>
                                  </p:childTnLst>
                                </p:cTn>
                              </p:par>
                            </p:childTnLst>
                          </p:cTn>
                        </p:par>
                        <p:par>
                          <p:cTn id="36" fill="hold" nodeType="afterGroup">
                            <p:stCondLst>
                              <p:cond delay="3000"/>
                            </p:stCondLst>
                            <p:childTnLst>
                              <p:par>
                                <p:cTn id="37" presetID="12" presetClass="entr" presetSubtype="4" fill="hold" grpId="0" nodeType="afterEffect">
                                  <p:stCondLst>
                                    <p:cond delay="0"/>
                                  </p:stCondLst>
                                  <p:childTnLst>
                                    <p:set>
                                      <p:cBhvr>
                                        <p:cTn id="38" dur="1" fill="hold">
                                          <p:stCondLst>
                                            <p:cond delay="0"/>
                                          </p:stCondLst>
                                        </p:cTn>
                                        <p:tgtEl>
                                          <p:spTgt spid="416777"/>
                                        </p:tgtEl>
                                        <p:attrNameLst>
                                          <p:attrName>style.visibility</p:attrName>
                                        </p:attrNameLst>
                                      </p:cBhvr>
                                      <p:to>
                                        <p:strVal val="visible"/>
                                      </p:to>
                                    </p:set>
                                    <p:animEffect transition="in" filter="slide(fromBottom)">
                                      <p:cBhvr>
                                        <p:cTn id="39" dur="500"/>
                                        <p:tgtEl>
                                          <p:spTgt spid="416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animBg="1"/>
      <p:bldP spid="416772" grpId="0" animBg="1"/>
      <p:bldP spid="416773" grpId="0" animBg="1"/>
      <p:bldP spid="416774" grpId="0" animBg="1"/>
      <p:bldP spid="416775" grpId="0" animBg="1"/>
      <p:bldP spid="416776" grpId="0" animBg="1"/>
      <p:bldP spid="416777" grpId="0" animBg="1"/>
      <p:bldP spid="41678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1108075" y="370748"/>
            <a:ext cx="8001000" cy="1143000"/>
          </a:xfrm>
        </p:spPr>
        <p:txBody>
          <a:bodyPr/>
          <a:lstStyle/>
          <a:p>
            <a:r>
              <a:rPr lang="en-US" altLang="en-US" dirty="0">
                <a:solidFill>
                  <a:schemeClr val="tx1"/>
                </a:solidFill>
              </a:rPr>
              <a:t>The Message: O People….</a:t>
            </a:r>
          </a:p>
        </p:txBody>
      </p:sp>
      <p:sp>
        <p:nvSpPr>
          <p:cNvPr id="387075" name="Rectangle 3"/>
          <p:cNvSpPr>
            <a:spLocks noGrp="1" noChangeArrowheads="1"/>
          </p:cNvSpPr>
          <p:nvPr>
            <p:ph idx="1"/>
          </p:nvPr>
        </p:nvSpPr>
        <p:spPr>
          <a:xfrm>
            <a:off x="804832" y="2438476"/>
            <a:ext cx="3889375" cy="3246362"/>
          </a:xfrm>
        </p:spPr>
        <p:txBody>
          <a:bodyPr/>
          <a:lstStyle/>
          <a:p>
            <a:pPr>
              <a:buFont typeface="Wingdings" panose="05000000000000000000" pitchFamily="2" charset="2"/>
              <a:buChar char="Ü"/>
            </a:pPr>
            <a:r>
              <a:rPr lang="en-US" altLang="en-US" sz="1600">
                <a:solidFill>
                  <a:schemeClr val="tx1"/>
                </a:solidFill>
              </a:rPr>
              <a:t>Remember that you will indeed meet your Lord, and that He will indeed reckon your deeds.</a:t>
            </a:r>
          </a:p>
          <a:p>
            <a:pPr>
              <a:buFont typeface="Wingdings" panose="05000000000000000000" pitchFamily="2" charset="2"/>
              <a:buChar char="Ü"/>
            </a:pPr>
            <a:r>
              <a:rPr lang="en-US" altLang="en-US" sz="1600">
                <a:solidFill>
                  <a:schemeClr val="tx1"/>
                </a:solidFill>
              </a:rPr>
              <a:t>Beware of Satan for the safety of your religion. He has lost all hope that he will ever be able to lead you astray in big things, so beware of following him in small things.</a:t>
            </a:r>
          </a:p>
        </p:txBody>
      </p:sp>
      <p:sp>
        <p:nvSpPr>
          <p:cNvPr id="387076" name="Rectangle 4"/>
          <p:cNvSpPr>
            <a:spLocks noChangeArrowheads="1"/>
          </p:cNvSpPr>
          <p:nvPr/>
        </p:nvSpPr>
        <p:spPr bwMode="auto">
          <a:xfrm>
            <a:off x="4983132" y="2414663"/>
            <a:ext cx="3889375" cy="324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marL="342900" indent="-342900">
              <a:lnSpc>
                <a:spcPct val="110000"/>
              </a:lnSpc>
              <a:spcBef>
                <a:spcPct val="40000"/>
              </a:spcBef>
              <a:buChar char="•"/>
              <a:defRPr sz="2400">
                <a:solidFill>
                  <a:srgbClr val="006600"/>
                </a:solidFill>
                <a:latin typeface="Arial" panose="020B0604020202020204" pitchFamily="34" charset="0"/>
                <a:cs typeface="Arial" panose="020B0604020202020204" pitchFamily="34" charset="0"/>
              </a:defRPr>
            </a:lvl1pPr>
            <a:lvl2pPr marL="742950" indent="-285750">
              <a:lnSpc>
                <a:spcPct val="110000"/>
              </a:lnSpc>
              <a:spcBef>
                <a:spcPct val="40000"/>
              </a:spcBef>
              <a:buChar char="–"/>
              <a:defRPr sz="2000">
                <a:solidFill>
                  <a:srgbClr val="000099"/>
                </a:solidFill>
                <a:latin typeface="Arial" panose="020B0604020202020204" pitchFamily="34" charset="0"/>
                <a:cs typeface="Arial" panose="020B0604020202020204" pitchFamily="34" charset="0"/>
              </a:defRPr>
            </a:lvl2pPr>
            <a:lvl3pPr marL="1143000" indent="-228600">
              <a:lnSpc>
                <a:spcPct val="110000"/>
              </a:lnSpc>
              <a:spcBef>
                <a:spcPct val="40000"/>
              </a:spcBef>
              <a:buChar char="•"/>
              <a:defRPr>
                <a:solidFill>
                  <a:schemeClr val="tx1"/>
                </a:solidFill>
                <a:latin typeface="Arial" panose="020B0604020202020204" pitchFamily="34" charset="0"/>
                <a:cs typeface="Arial" panose="020B0604020202020204" pitchFamily="34" charset="0"/>
              </a:defRPr>
            </a:lvl3pPr>
            <a:lvl4pPr marL="1600200" indent="-228600">
              <a:lnSpc>
                <a:spcPct val="110000"/>
              </a:lnSpc>
              <a:spcBef>
                <a:spcPct val="40000"/>
              </a:spcBef>
              <a:buChar char="–"/>
              <a:defRPr>
                <a:solidFill>
                  <a:schemeClr val="tx1"/>
                </a:solidFill>
                <a:latin typeface="Arial" panose="020B0604020202020204" pitchFamily="34" charset="0"/>
                <a:cs typeface="Arial" panose="020B0604020202020204" pitchFamily="34" charset="0"/>
              </a:defRPr>
            </a:lvl4pPr>
            <a:lvl5pPr marL="2057400" indent="-228600">
              <a:lnSpc>
                <a:spcPct val="110000"/>
              </a:lnSpc>
              <a:spcBef>
                <a:spcPct val="40000"/>
              </a:spcBef>
              <a:buChar char="»"/>
              <a:defRPr>
                <a:solidFill>
                  <a:schemeClr val="tx1"/>
                </a:solidFill>
                <a:latin typeface="Arial" panose="020B0604020202020204" pitchFamily="34" charset="0"/>
                <a:cs typeface="Arial" panose="020B0604020202020204" pitchFamily="34" charset="0"/>
              </a:defRPr>
            </a:lvl5pPr>
            <a:lvl6pPr marL="2514600" indent="-228600" fontAlgn="base">
              <a:lnSpc>
                <a:spcPct val="110000"/>
              </a:lnSpc>
              <a:spcBef>
                <a:spcPct val="4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fontAlgn="base">
              <a:lnSpc>
                <a:spcPct val="110000"/>
              </a:lnSpc>
              <a:spcBef>
                <a:spcPct val="4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fontAlgn="base">
              <a:lnSpc>
                <a:spcPct val="110000"/>
              </a:lnSpc>
              <a:spcBef>
                <a:spcPct val="4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fontAlgn="base">
              <a:lnSpc>
                <a:spcPct val="110000"/>
              </a:lnSpc>
              <a:spcBef>
                <a:spcPct val="40000"/>
              </a:spcBef>
              <a:spcAft>
                <a:spcPct val="0"/>
              </a:spcAft>
              <a:buChar char="»"/>
              <a:defRPr>
                <a:solidFill>
                  <a:schemeClr val="tx1"/>
                </a:solidFill>
                <a:latin typeface="Arial" panose="020B0604020202020204" pitchFamily="34" charset="0"/>
                <a:cs typeface="Arial" panose="020B0604020202020204" pitchFamily="34" charset="0"/>
              </a:defRPr>
            </a:lvl9pPr>
          </a:lstStyle>
          <a:p>
            <a:pPr>
              <a:buFont typeface="Wingdings" panose="05000000000000000000" pitchFamily="2" charset="2"/>
              <a:buChar char="Ü"/>
            </a:pPr>
            <a:r>
              <a:rPr lang="en-US" altLang="en-US" sz="1600">
                <a:solidFill>
                  <a:schemeClr val="tx1"/>
                </a:solidFill>
              </a:rPr>
              <a:t>The best of the ways is one trodden by the Prophets </a:t>
            </a:r>
          </a:p>
          <a:p>
            <a:pPr>
              <a:buFont typeface="Wingdings" panose="05000000000000000000" pitchFamily="2" charset="2"/>
              <a:buChar char="Ü"/>
            </a:pPr>
            <a:r>
              <a:rPr lang="en-US" altLang="en-US" sz="1600">
                <a:solidFill>
                  <a:schemeClr val="tx1"/>
                </a:solidFill>
              </a:rPr>
              <a:t>The best of the actions is that which is beneficent. </a:t>
            </a:r>
          </a:p>
          <a:p>
            <a:pPr>
              <a:buFont typeface="Wingdings" panose="05000000000000000000" pitchFamily="2" charset="2"/>
              <a:buChar char="Ü"/>
            </a:pPr>
            <a:r>
              <a:rPr lang="en-US" altLang="en-US" sz="1600">
                <a:solidFill>
                  <a:schemeClr val="tx1"/>
                </a:solidFill>
              </a:rPr>
              <a:t>The best guidance is that which is put into practice. </a:t>
            </a:r>
          </a:p>
          <a:p>
            <a:pPr>
              <a:buFont typeface="Wingdings" panose="05000000000000000000" pitchFamily="2" charset="2"/>
              <a:buChar char="Ü"/>
            </a:pPr>
            <a:r>
              <a:rPr lang="en-US" altLang="en-US" sz="1600">
                <a:solidFill>
                  <a:schemeClr val="tx1"/>
                </a:solidFill>
              </a:rPr>
              <a:t>The most valuable possession is the contentment of heart. </a:t>
            </a:r>
          </a:p>
          <a:p>
            <a:pPr>
              <a:buFont typeface="Wingdings" panose="05000000000000000000" pitchFamily="2" charset="2"/>
              <a:buChar char="Ü"/>
            </a:pPr>
            <a:r>
              <a:rPr lang="en-US" altLang="en-US" sz="1600">
                <a:solidFill>
                  <a:schemeClr val="tx1"/>
                </a:solidFill>
              </a:rPr>
              <a:t>The best provision is that of piety.</a:t>
            </a:r>
            <a:r>
              <a:rPr lang="en-US" altLang="en-US" sz="2000">
                <a:solidFill>
                  <a:schemeClr val="tx1"/>
                </a:solidFill>
              </a:rPr>
              <a:t> </a:t>
            </a:r>
          </a:p>
        </p:txBody>
      </p:sp>
      <p:sp>
        <p:nvSpPr>
          <p:cNvPr id="387077" name="Rectangle 5"/>
          <p:cNvSpPr>
            <a:spLocks noChangeArrowheads="1"/>
          </p:cNvSpPr>
          <p:nvPr/>
        </p:nvSpPr>
        <p:spPr bwMode="auto">
          <a:xfrm rot="-1729670">
            <a:off x="0" y="549275"/>
            <a:ext cx="1584325" cy="360363"/>
          </a:xfrm>
          <a:prstGeom prst="rect">
            <a:avLst/>
          </a:prstGeom>
          <a:solidFill>
            <a:srgbClr val="FFFF99"/>
          </a:solidFill>
          <a:ln w="9525" algn="ctr">
            <a:solidFill>
              <a:schemeClr val="tx1"/>
            </a:solidFill>
            <a:miter lim="800000"/>
            <a:headEnd/>
            <a:tailEnd/>
          </a:ln>
          <a:effectLst>
            <a:outerShdw dist="35921" dir="2700000" algn="ctr" rotWithShape="0">
              <a:schemeClr val="tx1"/>
            </a:outerShdw>
          </a:effectLst>
        </p:spPr>
        <p:txBody>
          <a:bodyPr lIns="45720" rIns="45720" anchor="ctr"/>
          <a:lstStyle/>
          <a:p>
            <a:pPr algn="ctr">
              <a:buFont typeface="Arial" panose="020B0604020202020204" pitchFamily="34" charset="0"/>
              <a:buNone/>
            </a:pPr>
            <a:r>
              <a:rPr lang="en-GB" altLang="en-US" sz="1200" b="1">
                <a:solidFill>
                  <a:schemeClr val="tx1"/>
                </a:solidFill>
                <a:latin typeface="Arial" panose="020B0604020202020204" pitchFamily="34" charset="0"/>
              </a:rPr>
              <a:t>A Glimpse</a:t>
            </a:r>
          </a:p>
        </p:txBody>
      </p:sp>
      <p:sp>
        <p:nvSpPr>
          <p:cNvPr id="11" name="TextBox 10"/>
          <p:cNvSpPr txBox="1"/>
          <p:nvPr/>
        </p:nvSpPr>
        <p:spPr>
          <a:xfrm>
            <a:off x="10655" y="5734599"/>
            <a:ext cx="9125090" cy="1138773"/>
          </a:xfrm>
          <a:prstGeom prst="rect">
            <a:avLst/>
          </a:prstGeom>
          <a:solidFill>
            <a:srgbClr val="7030A0"/>
          </a:solidFill>
        </p:spPr>
        <p:txBody>
          <a:bodyPr wrap="square" rtlCol="0">
            <a:spAutoFit/>
          </a:bodyPr>
          <a:lstStyle/>
          <a:p>
            <a:pPr eaLnBrk="0" hangingPunct="0">
              <a:buNone/>
            </a:pPr>
            <a:r>
              <a:rPr lang="en-US" altLang="en-US" sz="1600" i="1" dirty="0" smtClean="0">
                <a:solidFill>
                  <a:schemeClr val="bg1"/>
                </a:solidFill>
                <a:latin typeface="Arial" panose="020B0604020202020204" pitchFamily="34" charset="0"/>
              </a:rPr>
              <a:t>Observation:</a:t>
            </a:r>
          </a:p>
          <a:p>
            <a:pPr eaLnBrk="0" hangingPunct="0">
              <a:buNone/>
            </a:pPr>
            <a:r>
              <a:rPr lang="en-US" altLang="en-US" sz="1600" i="1" dirty="0">
                <a:solidFill>
                  <a:schemeClr val="bg1"/>
                </a:solidFill>
                <a:latin typeface="Arial" panose="020B0604020202020204" pitchFamily="34" charset="0"/>
              </a:rPr>
              <a:t>“If greatness of purpose, smallness of</a:t>
            </a:r>
            <a:r>
              <a:rPr lang="en-US" altLang="en-US" sz="1600" b="1" i="1" dirty="0"/>
              <a:t> </a:t>
            </a:r>
            <a:r>
              <a:rPr lang="en-US" altLang="en-US" sz="1600" i="1" dirty="0">
                <a:solidFill>
                  <a:schemeClr val="bg1"/>
                </a:solidFill>
                <a:latin typeface="Arial" panose="020B0604020202020204" pitchFamily="34" charset="0"/>
              </a:rPr>
              <a:t>means and astounding results are the three criteria of human </a:t>
            </a:r>
            <a:r>
              <a:rPr lang="en-US" altLang="en-US" sz="1600" i="1" dirty="0" smtClean="0">
                <a:solidFill>
                  <a:schemeClr val="bg1"/>
                </a:solidFill>
                <a:latin typeface="Arial" panose="020B0604020202020204" pitchFamily="34" charset="0"/>
              </a:rPr>
              <a:t>genius</a:t>
            </a:r>
            <a:r>
              <a:rPr lang="en-US" altLang="en-US" sz="1600" i="1" dirty="0">
                <a:solidFill>
                  <a:schemeClr val="bg1"/>
                </a:solidFill>
                <a:latin typeface="Arial" panose="020B0604020202020204" pitchFamily="34" charset="0"/>
              </a:rPr>
              <a:t>, who could dare to compare any great man in modern history with Muhammad ”</a:t>
            </a:r>
          </a:p>
          <a:p>
            <a:pPr eaLnBrk="0" hangingPunct="0">
              <a:buNone/>
            </a:pPr>
            <a:r>
              <a:rPr lang="en-US" altLang="en-US" sz="1400" i="1" u="sng" dirty="0">
                <a:solidFill>
                  <a:schemeClr val="bg1"/>
                </a:solidFill>
                <a:latin typeface="Arial" panose="020B0604020202020204" pitchFamily="34" charset="0"/>
              </a:rPr>
              <a:t>La Martine, </a:t>
            </a:r>
            <a:r>
              <a:rPr lang="en-US" altLang="en-US" sz="1400" i="1" u="sng" dirty="0" smtClean="0">
                <a:solidFill>
                  <a:schemeClr val="bg1"/>
                </a:solidFill>
                <a:latin typeface="Arial" panose="020B0604020202020204" pitchFamily="34" charset="0"/>
              </a:rPr>
              <a:t>Historian</a:t>
            </a:r>
            <a:endParaRPr lang="en-US" altLang="en-US" sz="1400" i="1" u="sng" dirty="0">
              <a:solidFill>
                <a:schemeClr val="bg1"/>
              </a:solidFill>
              <a:latin typeface="Arial" panose="020B0604020202020204" pitchFamily="34" charset="0"/>
            </a:endParaRPr>
          </a:p>
        </p:txBody>
      </p:sp>
    </p:spTree>
    <p:extLst>
      <p:ext uri="{BB962C8B-B14F-4D97-AF65-F5344CB8AC3E}">
        <p14:creationId xmlns:p14="http://schemas.microsoft.com/office/powerpoint/2010/main" val="1736938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7077"/>
                                        </p:tgtEl>
                                        <p:attrNameLst>
                                          <p:attrName>style.visibility</p:attrName>
                                        </p:attrNameLst>
                                      </p:cBhvr>
                                      <p:to>
                                        <p:strVal val="visible"/>
                                      </p:to>
                                    </p:set>
                                    <p:anim calcmode="lin" valueType="num">
                                      <p:cBhvr>
                                        <p:cTn id="7" dur="500" fill="hold"/>
                                        <p:tgtEl>
                                          <p:spTgt spid="387077"/>
                                        </p:tgtEl>
                                        <p:attrNameLst>
                                          <p:attrName>ppt_w</p:attrName>
                                        </p:attrNameLst>
                                      </p:cBhvr>
                                      <p:tavLst>
                                        <p:tav tm="0">
                                          <p:val>
                                            <p:fltVal val="0"/>
                                          </p:val>
                                        </p:tav>
                                        <p:tav tm="100000">
                                          <p:val>
                                            <p:strVal val="#ppt_w"/>
                                          </p:val>
                                        </p:tav>
                                      </p:tavLst>
                                    </p:anim>
                                    <p:anim calcmode="lin" valueType="num">
                                      <p:cBhvr>
                                        <p:cTn id="8" dur="500" fill="hold"/>
                                        <p:tgtEl>
                                          <p:spTgt spid="387077"/>
                                        </p:tgtEl>
                                        <p:attrNameLst>
                                          <p:attrName>ppt_h</p:attrName>
                                        </p:attrNameLst>
                                      </p:cBhvr>
                                      <p:tavLst>
                                        <p:tav tm="0">
                                          <p:val>
                                            <p:fltVal val="0"/>
                                          </p:val>
                                        </p:tav>
                                        <p:tav tm="100000">
                                          <p:val>
                                            <p:strVal val="#ppt_h"/>
                                          </p:val>
                                        </p:tav>
                                      </p:tavLst>
                                    </p:anim>
                                    <p:animEffect transition="in" filter="fade">
                                      <p:cBhvr>
                                        <p:cTn id="9" dur="500"/>
                                        <p:tgtEl>
                                          <p:spTgt spid="387077"/>
                                        </p:tgtEl>
                                      </p:cBhvr>
                                    </p:animEffect>
                                  </p:childTnLst>
                                </p:cTn>
                              </p:par>
                            </p:childTnLst>
                          </p:cTn>
                        </p:par>
                        <p:par>
                          <p:cTn id="10" fill="hold" nodeType="afterGroup">
                            <p:stCondLst>
                              <p:cond delay="500"/>
                            </p:stCondLst>
                            <p:childTnLst>
                              <p:par>
                                <p:cTn id="11" presetID="1" presetClass="entr" presetSubtype="0" fill="hold" nodeType="afterEffect">
                                  <p:stCondLst>
                                    <p:cond delay="0"/>
                                  </p:stCondLst>
                                  <p:childTnLst>
                                    <p:set>
                                      <p:cBhvr>
                                        <p:cTn id="12" dur="1" fill="hold">
                                          <p:stCondLst>
                                            <p:cond delay="0"/>
                                          </p:stCondLst>
                                        </p:cTn>
                                        <p:tgtEl>
                                          <p:spTgt spid="387076">
                                            <p:txEl>
                                              <p:pRg st="0" end="0"/>
                                            </p:txEl>
                                          </p:spTgt>
                                        </p:tgtEl>
                                        <p:attrNameLst>
                                          <p:attrName>style.visibility</p:attrName>
                                        </p:attrNameLst>
                                      </p:cBhvr>
                                      <p:to>
                                        <p:strVal val="visible"/>
                                      </p:to>
                                    </p:set>
                                  </p:childTnLst>
                                </p:cTn>
                              </p:par>
                            </p:childTnLst>
                          </p:cTn>
                        </p:par>
                        <p:par>
                          <p:cTn id="13" fill="hold" nodeType="afterGroup">
                            <p:stCondLst>
                              <p:cond delay="500"/>
                            </p:stCondLst>
                            <p:childTnLst>
                              <p:par>
                                <p:cTn id="14" presetID="1" presetClass="entr" presetSubtype="0" fill="hold" nodeType="afterEffect">
                                  <p:stCondLst>
                                    <p:cond delay="0"/>
                                  </p:stCondLst>
                                  <p:childTnLst>
                                    <p:set>
                                      <p:cBhvr>
                                        <p:cTn id="15" dur="1" fill="hold">
                                          <p:stCondLst>
                                            <p:cond delay="0"/>
                                          </p:stCondLst>
                                        </p:cTn>
                                        <p:tgtEl>
                                          <p:spTgt spid="387076">
                                            <p:txEl>
                                              <p:pRg st="1" end="1"/>
                                            </p:txEl>
                                          </p:spTgt>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387076">
                                            <p:txEl>
                                              <p:pRg st="2" end="2"/>
                                            </p:txEl>
                                          </p:spTgt>
                                        </p:tgtEl>
                                        <p:attrNameLst>
                                          <p:attrName>style.visibility</p:attrName>
                                        </p:attrNameLst>
                                      </p:cBhvr>
                                      <p:to>
                                        <p:strVal val="visible"/>
                                      </p:to>
                                    </p:set>
                                  </p:child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0"/>
                                          </p:stCondLst>
                                        </p:cTn>
                                        <p:tgtEl>
                                          <p:spTgt spid="387076">
                                            <p:txEl>
                                              <p:pRg st="3" end="3"/>
                                            </p:txEl>
                                          </p:spTgt>
                                        </p:tgtEl>
                                        <p:attrNameLst>
                                          <p:attrName>style.visibility</p:attrName>
                                        </p:attrNameLst>
                                      </p:cBhvr>
                                      <p:to>
                                        <p:strVal val="visible"/>
                                      </p:to>
                                    </p:set>
                                  </p:childTnLst>
                                </p:cTn>
                              </p:par>
                            </p:childTnLst>
                          </p:cTn>
                        </p:par>
                        <p:par>
                          <p:cTn id="22" fill="hold" nodeType="afterGroup">
                            <p:stCondLst>
                              <p:cond delay="500"/>
                            </p:stCondLst>
                            <p:childTnLst>
                              <p:par>
                                <p:cTn id="23" presetID="1" presetClass="entr" presetSubtype="0" fill="hold" nodeType="afterEffect">
                                  <p:stCondLst>
                                    <p:cond delay="0"/>
                                  </p:stCondLst>
                                  <p:childTnLst>
                                    <p:set>
                                      <p:cBhvr>
                                        <p:cTn id="24" dur="1" fill="hold">
                                          <p:stCondLst>
                                            <p:cond delay="0"/>
                                          </p:stCondLst>
                                        </p:cTn>
                                        <p:tgtEl>
                                          <p:spTgt spid="387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990600" y="366713"/>
            <a:ext cx="8001000" cy="1143000"/>
          </a:xfrm>
        </p:spPr>
        <p:txBody>
          <a:bodyPr/>
          <a:lstStyle/>
          <a:p>
            <a:r>
              <a:rPr lang="en-US" altLang="en-US" dirty="0">
                <a:solidFill>
                  <a:schemeClr val="tx1"/>
                </a:solidFill>
              </a:rPr>
              <a:t>Equality and Brotherhood</a:t>
            </a:r>
          </a:p>
        </p:txBody>
      </p:sp>
      <p:sp>
        <p:nvSpPr>
          <p:cNvPr id="388099" name="Rectangle 3"/>
          <p:cNvSpPr>
            <a:spLocks noGrp="1" noChangeArrowheads="1"/>
          </p:cNvSpPr>
          <p:nvPr>
            <p:ph idx="1"/>
          </p:nvPr>
        </p:nvSpPr>
        <p:spPr>
          <a:xfrm>
            <a:off x="962891" y="2381395"/>
            <a:ext cx="5186363" cy="2190605"/>
          </a:xfrm>
        </p:spPr>
        <p:txBody>
          <a:bodyPr/>
          <a:lstStyle/>
          <a:p>
            <a:pPr>
              <a:buFont typeface="Wingdings" panose="05000000000000000000" pitchFamily="2" charset="2"/>
              <a:buChar char="Ü"/>
            </a:pPr>
            <a:r>
              <a:rPr lang="en-US" altLang="en-US" sz="1600" dirty="0">
                <a:solidFill>
                  <a:schemeClr val="tx1"/>
                </a:solidFill>
              </a:rPr>
              <a:t>All mankind is from Adam and Eve.</a:t>
            </a:r>
          </a:p>
          <a:p>
            <a:pPr>
              <a:buFont typeface="Wingdings" panose="05000000000000000000" pitchFamily="2" charset="2"/>
              <a:buChar char="Ü"/>
            </a:pPr>
            <a:r>
              <a:rPr lang="en-US" altLang="en-US" sz="1600" dirty="0">
                <a:solidFill>
                  <a:schemeClr val="tx1"/>
                </a:solidFill>
              </a:rPr>
              <a:t>An Arab has no superiority over a non-Arab nor a non-Arab has any superiority over an Arab; </a:t>
            </a:r>
          </a:p>
          <a:p>
            <a:pPr>
              <a:buFont typeface="Wingdings" panose="05000000000000000000" pitchFamily="2" charset="2"/>
              <a:buChar char="Ü"/>
            </a:pPr>
            <a:r>
              <a:rPr lang="en-US" altLang="en-US" sz="1600" dirty="0">
                <a:solidFill>
                  <a:schemeClr val="tx1"/>
                </a:solidFill>
              </a:rPr>
              <a:t>A white has no superiority over a black, nor a black has any superiority over a white- except by piety and good action.</a:t>
            </a:r>
          </a:p>
        </p:txBody>
      </p:sp>
      <p:sp>
        <p:nvSpPr>
          <p:cNvPr id="388101" name="Cloud"/>
          <p:cNvSpPr>
            <a:spLocks noEditPoints="1" noChangeArrowheads="1"/>
          </p:cNvSpPr>
          <p:nvPr/>
        </p:nvSpPr>
        <p:spPr bwMode="auto">
          <a:xfrm>
            <a:off x="6443663" y="2565400"/>
            <a:ext cx="2376487" cy="158432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67 w 21600"/>
              <a:gd name="T5" fmla="*/ 10800 h 21600"/>
              <a:gd name="T6" fmla="*/ 10800 w 21600"/>
              <a:gd name="T7" fmla="*/ 21577 h 21600"/>
              <a:gd name="T8" fmla="*/ 21582 w 21600"/>
              <a:gd name="T9" fmla="*/ 10800 h 21600"/>
              <a:gd name="T10" fmla="*/ 10800 w 21600"/>
              <a:gd name="T11" fmla="*/ 1235 h 21600"/>
              <a:gd name="T12" fmla="*/ 3163 w 21600"/>
              <a:gd name="T13" fmla="*/ 3163 h 21600"/>
              <a:gd name="T14" fmla="*/ 18437 w 21600"/>
              <a:gd name="T15" fmla="*/ 18437 h 21600"/>
            </a:gdLst>
            <a:ahLst/>
            <a:cxnLst>
              <a:cxn ang="0">
                <a:pos x="T4" y="T5"/>
              </a:cxn>
              <a:cxn ang="0">
                <a:pos x="T6" y="T7"/>
              </a:cxn>
              <a:cxn ang="0">
                <a:pos x="T8" y="T9"/>
              </a:cxn>
              <a:cxn ang="0">
                <a:pos x="T10" y="T11"/>
              </a:cxn>
            </a:cxnLst>
            <a:rect l="T12" t="T13" r="T14" b="T15"/>
            <a:pathLst>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Lst>
          </a:custGeom>
          <a:solidFill>
            <a:srgbClr val="FFFF99"/>
          </a:solidFill>
          <a:ln w="9525">
            <a:solidFill>
              <a:srgbClr val="000000"/>
            </a:solidFill>
            <a:miter lim="800000"/>
            <a:headEnd/>
            <a:tailEnd/>
          </a:ln>
          <a:effectLst>
            <a:outerShdw dist="35921" dir="2700000" algn="ctr" rotWithShape="0">
              <a:srgbClr val="000000"/>
            </a:outerShdw>
          </a:effectLst>
        </p:spPr>
        <p:txBody>
          <a:bodyPr anchor="ctr"/>
          <a:lstStyle/>
          <a:p>
            <a:pPr algn="ctr" eaLnBrk="0" hangingPunct="0"/>
            <a:r>
              <a:rPr lang="en-US" altLang="en-US" sz="1200" b="1" dirty="0">
                <a:solidFill>
                  <a:schemeClr val="tx1"/>
                </a:solidFill>
                <a:latin typeface="Arial" panose="020B0604020202020204" pitchFamily="34" charset="0"/>
              </a:rPr>
              <a:t>Appointed Bilal (RA), a </a:t>
            </a:r>
            <a:r>
              <a:rPr lang="en-US" altLang="en-US" sz="1200" b="1" dirty="0">
                <a:solidFill>
                  <a:srgbClr val="C00000"/>
                </a:solidFill>
                <a:latin typeface="Arial" panose="020B0604020202020204" pitchFamily="34" charset="0"/>
              </a:rPr>
              <a:t>black and a negro slave</a:t>
            </a:r>
            <a:r>
              <a:rPr lang="en-US" altLang="en-US" sz="1200" b="1" dirty="0">
                <a:solidFill>
                  <a:schemeClr val="tx1"/>
                </a:solidFill>
                <a:latin typeface="Arial" panose="020B0604020202020204" pitchFamily="34" charset="0"/>
              </a:rPr>
              <a:t>, as the first individual to the office of Muezzin ( Call to Prayer)</a:t>
            </a:r>
          </a:p>
        </p:txBody>
      </p:sp>
      <p:sp>
        <p:nvSpPr>
          <p:cNvPr id="388102" name="Rectangle 6"/>
          <p:cNvSpPr>
            <a:spLocks noChangeArrowheads="1"/>
          </p:cNvSpPr>
          <p:nvPr/>
        </p:nvSpPr>
        <p:spPr bwMode="auto">
          <a:xfrm>
            <a:off x="0" y="4292600"/>
            <a:ext cx="9144000" cy="2565400"/>
          </a:xfrm>
          <a:prstGeom prst="rect">
            <a:avLst/>
          </a:prstGeom>
          <a:solidFill>
            <a:schemeClr val="tx1"/>
          </a:solidFill>
          <a:ln>
            <a:noFill/>
          </a:ln>
          <a:effectLst/>
          <a:extLst/>
        </p:spPr>
        <p:txBody>
          <a:bodyPr wrap="none" anchor="ctr"/>
          <a:lstStyle/>
          <a:p>
            <a:pPr lvl="1"/>
            <a:endParaRPr lang="en-US" altLang="en-US" sz="3200" b="1" dirty="0">
              <a:solidFill>
                <a:schemeClr val="bg1"/>
              </a:solidFill>
              <a:latin typeface="Arial" panose="020B0604020202020204" pitchFamily="34" charset="0"/>
            </a:endParaRPr>
          </a:p>
          <a:p>
            <a:pPr lvl="1"/>
            <a:r>
              <a:rPr lang="en-US" altLang="en-US" sz="1800" b="1" dirty="0">
                <a:solidFill>
                  <a:schemeClr val="bg1"/>
                </a:solidFill>
                <a:latin typeface="Arial" panose="020B0604020202020204" pitchFamily="34" charset="0"/>
              </a:rPr>
              <a:t>“O mankind! We created you from a single (pair) </a:t>
            </a:r>
          </a:p>
          <a:p>
            <a:pPr lvl="1"/>
            <a:r>
              <a:rPr lang="en-US" altLang="en-US" sz="1800" b="1" dirty="0">
                <a:solidFill>
                  <a:schemeClr val="bg1"/>
                </a:solidFill>
                <a:latin typeface="Arial" panose="020B0604020202020204" pitchFamily="34" charset="0"/>
              </a:rPr>
              <a:t>of a male and a female, and made you into </a:t>
            </a:r>
          </a:p>
          <a:p>
            <a:pPr lvl="1"/>
            <a:r>
              <a:rPr lang="en-US" altLang="en-US" sz="1800" b="1" dirty="0">
                <a:solidFill>
                  <a:schemeClr val="bg1"/>
                </a:solidFill>
                <a:latin typeface="Arial" panose="020B0604020202020204" pitchFamily="34" charset="0"/>
              </a:rPr>
              <a:t>nations and tribes, that you may know each other.</a:t>
            </a:r>
          </a:p>
          <a:p>
            <a:pPr lvl="1"/>
            <a:r>
              <a:rPr lang="en-US" altLang="en-US" sz="1800" b="1" dirty="0">
                <a:solidFill>
                  <a:schemeClr val="bg1"/>
                </a:solidFill>
                <a:latin typeface="Arial" panose="020B0604020202020204" pitchFamily="34" charset="0"/>
              </a:rPr>
              <a:t>Verily the most honored of you in the sight of Allah is the </a:t>
            </a:r>
          </a:p>
          <a:p>
            <a:pPr lvl="1"/>
            <a:r>
              <a:rPr lang="en-US" altLang="en-US" sz="1800" b="1" dirty="0">
                <a:solidFill>
                  <a:schemeClr val="bg1"/>
                </a:solidFill>
                <a:latin typeface="Arial" panose="020B0604020202020204" pitchFamily="34" charset="0"/>
              </a:rPr>
              <a:t>most righteous of you. And Allah has full knowledge </a:t>
            </a:r>
          </a:p>
          <a:p>
            <a:pPr lvl="1"/>
            <a:r>
              <a:rPr lang="en-US" altLang="en-US" sz="1800" b="1" dirty="0">
                <a:solidFill>
                  <a:schemeClr val="bg1"/>
                </a:solidFill>
                <a:latin typeface="Arial" panose="020B0604020202020204" pitchFamily="34" charset="0"/>
              </a:rPr>
              <a:t>and is well acquainted (with all things)” </a:t>
            </a:r>
          </a:p>
          <a:p>
            <a:pPr lvl="1"/>
            <a:r>
              <a:rPr lang="en-US" altLang="en-US" sz="1800" b="1" dirty="0">
                <a:solidFill>
                  <a:schemeClr val="bg1"/>
                </a:solidFill>
                <a:latin typeface="Arial" panose="020B0604020202020204" pitchFamily="34" charset="0"/>
              </a:rPr>
              <a:t>				(Quran- Chapter 49)</a:t>
            </a:r>
          </a:p>
          <a:p>
            <a:pPr eaLnBrk="0" hangingPunct="0"/>
            <a:endParaRPr lang="en-US" altLang="en-US" sz="180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2041683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8102"/>
                                        </p:tgtEl>
                                        <p:attrNameLst>
                                          <p:attrName>style.visibility</p:attrName>
                                        </p:attrNameLst>
                                      </p:cBhvr>
                                      <p:to>
                                        <p:strVal val="visible"/>
                                      </p:to>
                                    </p:set>
                                  </p:childTnLst>
                                </p:cTn>
                              </p:par>
                            </p:childTnLst>
                          </p:cTn>
                        </p:par>
                        <p:par>
                          <p:cTn id="7" fill="hold" nodeType="afterGroup">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388101"/>
                                        </p:tgtEl>
                                        <p:attrNameLst>
                                          <p:attrName>style.visibility</p:attrName>
                                        </p:attrNameLst>
                                      </p:cBhvr>
                                      <p:to>
                                        <p:strVal val="visible"/>
                                      </p:to>
                                    </p:set>
                                    <p:animEffect transition="in" filter="slide(fromBottom)">
                                      <p:cBhvr>
                                        <p:cTn id="10" dur="500"/>
                                        <p:tgtEl>
                                          <p:spTgt spid="388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01" grpId="0" animBg="1"/>
      <p:bldP spid="38810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5" name="Rectangle 3"/>
          <p:cNvSpPr>
            <a:spLocks noGrp="1" noChangeArrowheads="1"/>
          </p:cNvSpPr>
          <p:nvPr>
            <p:ph type="title"/>
          </p:nvPr>
        </p:nvSpPr>
        <p:spPr>
          <a:xfrm>
            <a:off x="900113" y="264031"/>
            <a:ext cx="8001000" cy="1143000"/>
          </a:xfrm>
        </p:spPr>
        <p:txBody>
          <a:bodyPr/>
          <a:lstStyle/>
          <a:p>
            <a:pPr>
              <a:spcBef>
                <a:spcPct val="20000"/>
              </a:spcBef>
              <a:spcAft>
                <a:spcPct val="20000"/>
              </a:spcAft>
            </a:pPr>
            <a:r>
              <a:rPr lang="en-US" altLang="en-US" sz="3200" dirty="0">
                <a:solidFill>
                  <a:schemeClr val="tx1"/>
                </a:solidFill>
              </a:rPr>
              <a:t>The Benefactor of women</a:t>
            </a:r>
          </a:p>
        </p:txBody>
      </p:sp>
      <p:sp>
        <p:nvSpPr>
          <p:cNvPr id="412700" name="Title"/>
          <p:cNvSpPr txBox="1">
            <a:spLocks noChangeArrowheads="1"/>
          </p:cNvSpPr>
          <p:nvPr/>
        </p:nvSpPr>
        <p:spPr bwMode="auto">
          <a:xfrm>
            <a:off x="1455379" y="1377409"/>
            <a:ext cx="65803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r>
              <a:rPr lang="en-US" altLang="en-US" sz="1800" b="1" dirty="0">
                <a:solidFill>
                  <a:schemeClr val="tx1"/>
                </a:solidFill>
                <a:latin typeface="Arial" panose="020B0604020202020204" pitchFamily="34" charset="0"/>
              </a:rPr>
              <a:t>First to accord higher status to women, first to grant rights</a:t>
            </a:r>
          </a:p>
        </p:txBody>
      </p:sp>
      <p:grpSp>
        <p:nvGrpSpPr>
          <p:cNvPr id="412727" name="Group 55"/>
          <p:cNvGrpSpPr>
            <a:grpSpLocks/>
          </p:cNvGrpSpPr>
          <p:nvPr/>
        </p:nvGrpSpPr>
        <p:grpSpPr bwMode="auto">
          <a:xfrm>
            <a:off x="1262568" y="1737771"/>
            <a:ext cx="7250112" cy="4110038"/>
            <a:chOff x="567" y="1026"/>
            <a:chExt cx="4567" cy="2589"/>
          </a:xfrm>
        </p:grpSpPr>
        <p:sp>
          <p:nvSpPr>
            <p:cNvPr id="412678" name="AutoShape 6"/>
            <p:cNvSpPr>
              <a:spLocks noChangeArrowheads="1"/>
            </p:cNvSpPr>
            <p:nvPr/>
          </p:nvSpPr>
          <p:spPr bwMode="auto">
            <a:xfrm>
              <a:off x="2198" y="2238"/>
              <a:ext cx="576" cy="576"/>
            </a:xfrm>
            <a:prstGeom prst="rtTriangl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679" name="AutoShape 7"/>
            <p:cNvSpPr>
              <a:spLocks noChangeArrowheads="1"/>
            </p:cNvSpPr>
            <p:nvPr/>
          </p:nvSpPr>
          <p:spPr bwMode="auto">
            <a:xfrm>
              <a:off x="567" y="1570"/>
              <a:ext cx="1206" cy="331"/>
            </a:xfrm>
            <a:prstGeom prst="homePlate">
              <a:avLst>
                <a:gd name="adj" fmla="val 55125"/>
              </a:avLst>
            </a:prstGeom>
            <a:solidFill>
              <a:srgbClr val="99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ZA" altLang="en-US" sz="1600" b="1">
                  <a:solidFill>
                    <a:schemeClr val="bg1"/>
                  </a:solidFill>
                  <a:latin typeface="Arial" panose="020B0604020202020204" pitchFamily="34" charset="0"/>
                </a:rPr>
                <a:t>Social Rights</a:t>
              </a:r>
            </a:p>
          </p:txBody>
        </p:sp>
        <p:sp>
          <p:nvSpPr>
            <p:cNvPr id="412680" name="AutoShape 8"/>
            <p:cNvSpPr>
              <a:spLocks noChangeArrowheads="1"/>
            </p:cNvSpPr>
            <p:nvPr/>
          </p:nvSpPr>
          <p:spPr bwMode="auto">
            <a:xfrm>
              <a:off x="567" y="2072"/>
              <a:ext cx="1206" cy="331"/>
            </a:xfrm>
            <a:prstGeom prst="homePlate">
              <a:avLst>
                <a:gd name="adj" fmla="val 55125"/>
              </a:avLst>
            </a:prstGeom>
            <a:solidFill>
              <a:srgbClr val="99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ZA" altLang="en-US" sz="1600" b="1">
                  <a:solidFill>
                    <a:schemeClr val="bg1"/>
                  </a:solidFill>
                  <a:latin typeface="Arial" panose="020B0604020202020204" pitchFamily="34" charset="0"/>
                </a:rPr>
                <a:t>Inheritance</a:t>
              </a:r>
            </a:p>
          </p:txBody>
        </p:sp>
        <p:sp>
          <p:nvSpPr>
            <p:cNvPr id="412681" name="AutoShape 9"/>
            <p:cNvSpPr>
              <a:spLocks noChangeArrowheads="1"/>
            </p:cNvSpPr>
            <p:nvPr/>
          </p:nvSpPr>
          <p:spPr bwMode="auto">
            <a:xfrm>
              <a:off x="567" y="2546"/>
              <a:ext cx="1206" cy="331"/>
            </a:xfrm>
            <a:prstGeom prst="homePlate">
              <a:avLst>
                <a:gd name="adj" fmla="val 55125"/>
              </a:avLst>
            </a:prstGeom>
            <a:solidFill>
              <a:srgbClr val="99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ZA" altLang="en-US" sz="1600" b="1">
                  <a:solidFill>
                    <a:schemeClr val="bg1"/>
                  </a:solidFill>
                  <a:latin typeface="Arial" panose="020B0604020202020204" pitchFamily="34" charset="0"/>
                </a:rPr>
                <a:t>Maintenance </a:t>
              </a:r>
            </a:p>
            <a:p>
              <a:pPr algn="ctr" eaLnBrk="0" hangingPunct="0"/>
              <a:r>
                <a:rPr lang="en-ZA" altLang="en-US" sz="1600" b="1">
                  <a:solidFill>
                    <a:schemeClr val="bg1"/>
                  </a:solidFill>
                  <a:latin typeface="Arial" panose="020B0604020202020204" pitchFamily="34" charset="0"/>
                </a:rPr>
                <a:t>Rights</a:t>
              </a:r>
            </a:p>
          </p:txBody>
        </p:sp>
        <p:sp>
          <p:nvSpPr>
            <p:cNvPr id="412683" name="AutoShape 11"/>
            <p:cNvSpPr>
              <a:spLocks noChangeArrowheads="1"/>
            </p:cNvSpPr>
            <p:nvPr/>
          </p:nvSpPr>
          <p:spPr bwMode="auto">
            <a:xfrm>
              <a:off x="3152" y="2113"/>
              <a:ext cx="1206" cy="331"/>
            </a:xfrm>
            <a:prstGeom prst="homePlate">
              <a:avLst>
                <a:gd name="adj" fmla="val 55125"/>
              </a:avLst>
            </a:prstGeom>
            <a:solidFill>
              <a:srgbClr val="0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ZA" altLang="en-US" sz="1600" b="1">
                  <a:solidFill>
                    <a:schemeClr val="bg1"/>
                  </a:solidFill>
                  <a:latin typeface="Arial" panose="020B0604020202020204" pitchFamily="34" charset="0"/>
                </a:rPr>
                <a:t>Privacy &amp; </a:t>
              </a:r>
            </a:p>
            <a:p>
              <a:pPr algn="ctr" eaLnBrk="0" hangingPunct="0"/>
              <a:r>
                <a:rPr lang="en-ZA" altLang="en-US" sz="1600" b="1">
                  <a:solidFill>
                    <a:schemeClr val="bg1"/>
                  </a:solidFill>
                  <a:latin typeface="Arial" panose="020B0604020202020204" pitchFamily="34" charset="0"/>
                </a:rPr>
                <a:t>Chastity</a:t>
              </a:r>
            </a:p>
          </p:txBody>
        </p:sp>
        <p:sp>
          <p:nvSpPr>
            <p:cNvPr id="412684" name="Rectangle 12"/>
            <p:cNvSpPr>
              <a:spLocks noChangeArrowheads="1"/>
            </p:cNvSpPr>
            <p:nvPr/>
          </p:nvSpPr>
          <p:spPr bwMode="auto">
            <a:xfrm>
              <a:off x="2018" y="1480"/>
              <a:ext cx="393"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Arial" panose="020B0604020202020204" pitchFamily="34" charset="0"/>
                <a:buNone/>
              </a:pPr>
              <a:r>
                <a:rPr lang="en-US" altLang="en-US" sz="4400" b="1">
                  <a:solidFill>
                    <a:srgbClr val="990000"/>
                  </a:solidFill>
                  <a:effectLst>
                    <a:outerShdw blurRad="38100" dist="38100" dir="2700000" algn="tl">
                      <a:srgbClr val="C0C0C0"/>
                    </a:outerShdw>
                  </a:effectLst>
                  <a:latin typeface="Arial" panose="020B0604020202020204" pitchFamily="34" charset="0"/>
                  <a:sym typeface="Wingdings" panose="05000000000000000000" pitchFamily="2" charset="2"/>
                </a:rPr>
                <a:t></a:t>
              </a:r>
            </a:p>
          </p:txBody>
        </p:sp>
        <p:sp>
          <p:nvSpPr>
            <p:cNvPr id="412685" name="Rectangle 13"/>
            <p:cNvSpPr>
              <a:spLocks noChangeArrowheads="1"/>
            </p:cNvSpPr>
            <p:nvPr/>
          </p:nvSpPr>
          <p:spPr bwMode="auto">
            <a:xfrm>
              <a:off x="2018" y="1999"/>
              <a:ext cx="393"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en-US" sz="4400" b="1">
                  <a:solidFill>
                    <a:srgbClr val="990000"/>
                  </a:solidFill>
                  <a:effectLst>
                    <a:outerShdw blurRad="38100" dist="38100" dir="2700000" algn="tl">
                      <a:srgbClr val="C0C0C0"/>
                    </a:outerShdw>
                  </a:effectLst>
                  <a:latin typeface="Arial" panose="020B0604020202020204" pitchFamily="34" charset="0"/>
                  <a:sym typeface="Wingdings" panose="05000000000000000000" pitchFamily="2" charset="2"/>
                </a:rPr>
                <a:t></a:t>
              </a:r>
            </a:p>
          </p:txBody>
        </p:sp>
        <p:sp>
          <p:nvSpPr>
            <p:cNvPr id="412686" name="Rectangle 14"/>
            <p:cNvSpPr>
              <a:spLocks noChangeArrowheads="1"/>
            </p:cNvSpPr>
            <p:nvPr/>
          </p:nvSpPr>
          <p:spPr bwMode="auto">
            <a:xfrm>
              <a:off x="2018" y="2538"/>
              <a:ext cx="393"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en-US" sz="4400" b="1">
                  <a:solidFill>
                    <a:srgbClr val="990000"/>
                  </a:solidFill>
                  <a:effectLst>
                    <a:outerShdw blurRad="38100" dist="38100" dir="2700000" algn="tl">
                      <a:srgbClr val="C0C0C0"/>
                    </a:outerShdw>
                  </a:effectLst>
                  <a:latin typeface="Arial" panose="020B0604020202020204" pitchFamily="34" charset="0"/>
                  <a:sym typeface="Wingdings" panose="05000000000000000000" pitchFamily="2" charset="2"/>
                </a:rPr>
                <a:t></a:t>
              </a:r>
            </a:p>
          </p:txBody>
        </p:sp>
        <p:sp>
          <p:nvSpPr>
            <p:cNvPr id="412701" name="Rectangle 29"/>
            <p:cNvSpPr>
              <a:spLocks noChangeArrowheads="1"/>
            </p:cNvSpPr>
            <p:nvPr/>
          </p:nvSpPr>
          <p:spPr bwMode="auto">
            <a:xfrm>
              <a:off x="4604" y="2023"/>
              <a:ext cx="393"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en-US" sz="4400" b="1">
                  <a:solidFill>
                    <a:srgbClr val="990000"/>
                  </a:solidFill>
                  <a:effectLst>
                    <a:outerShdw blurRad="38100" dist="38100" dir="2700000" algn="tl">
                      <a:srgbClr val="C0C0C0"/>
                    </a:outerShdw>
                  </a:effectLst>
                  <a:latin typeface="Arial" panose="020B0604020202020204" pitchFamily="34" charset="0"/>
                  <a:sym typeface="Wingdings" panose="05000000000000000000" pitchFamily="2" charset="2"/>
                </a:rPr>
                <a:t></a:t>
              </a:r>
            </a:p>
          </p:txBody>
        </p:sp>
        <p:sp>
          <p:nvSpPr>
            <p:cNvPr id="412707" name="AutoShape 35"/>
            <p:cNvSpPr>
              <a:spLocks noChangeArrowheads="1"/>
            </p:cNvSpPr>
            <p:nvPr/>
          </p:nvSpPr>
          <p:spPr bwMode="auto">
            <a:xfrm>
              <a:off x="4558" y="2801"/>
              <a:ext cx="576" cy="576"/>
            </a:xfrm>
            <a:prstGeom prst="rtTriangl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708" name="AutoShape 36"/>
            <p:cNvSpPr>
              <a:spLocks noChangeArrowheads="1"/>
            </p:cNvSpPr>
            <p:nvPr/>
          </p:nvSpPr>
          <p:spPr bwMode="auto">
            <a:xfrm>
              <a:off x="3152" y="1569"/>
              <a:ext cx="1206" cy="331"/>
            </a:xfrm>
            <a:prstGeom prst="homePlate">
              <a:avLst>
                <a:gd name="adj" fmla="val 55125"/>
              </a:avLst>
            </a:prstGeom>
            <a:solidFill>
              <a:srgbClr val="0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ZA" altLang="en-US" sz="1600" b="1">
                  <a:solidFill>
                    <a:schemeClr val="bg1"/>
                  </a:solidFill>
                  <a:latin typeface="Arial" panose="020B0604020202020204" pitchFamily="34" charset="0"/>
                </a:rPr>
                <a:t>Legal Rights</a:t>
              </a:r>
            </a:p>
          </p:txBody>
        </p:sp>
        <p:sp>
          <p:nvSpPr>
            <p:cNvPr id="412709" name="AutoShape 37"/>
            <p:cNvSpPr>
              <a:spLocks noChangeArrowheads="1"/>
            </p:cNvSpPr>
            <p:nvPr/>
          </p:nvSpPr>
          <p:spPr bwMode="auto">
            <a:xfrm>
              <a:off x="3152" y="2658"/>
              <a:ext cx="1206" cy="331"/>
            </a:xfrm>
            <a:prstGeom prst="homePlate">
              <a:avLst>
                <a:gd name="adj" fmla="val 55125"/>
              </a:avLst>
            </a:prstGeom>
            <a:solidFill>
              <a:srgbClr val="0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ZA" altLang="en-US" sz="1600" b="1">
                  <a:solidFill>
                    <a:schemeClr val="bg1"/>
                  </a:solidFill>
                  <a:latin typeface="Arial" panose="020B0604020202020204" pitchFamily="34" charset="0"/>
                </a:rPr>
                <a:t>Respect during </a:t>
              </a:r>
            </a:p>
            <a:p>
              <a:pPr algn="ctr" eaLnBrk="0" hangingPunct="0"/>
              <a:r>
                <a:rPr lang="en-ZA" altLang="en-US" sz="1600" b="1">
                  <a:solidFill>
                    <a:schemeClr val="bg1"/>
                  </a:solidFill>
                  <a:latin typeface="Arial" panose="020B0604020202020204" pitchFamily="34" charset="0"/>
                </a:rPr>
                <a:t>Menstruation days</a:t>
              </a:r>
            </a:p>
          </p:txBody>
        </p:sp>
        <p:sp>
          <p:nvSpPr>
            <p:cNvPr id="412713" name="Rectangle 41"/>
            <p:cNvSpPr>
              <a:spLocks noChangeArrowheads="1"/>
            </p:cNvSpPr>
            <p:nvPr/>
          </p:nvSpPr>
          <p:spPr bwMode="auto">
            <a:xfrm>
              <a:off x="4558" y="1479"/>
              <a:ext cx="393"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en-US" sz="4400" b="1">
                  <a:solidFill>
                    <a:srgbClr val="990000"/>
                  </a:solidFill>
                  <a:effectLst>
                    <a:outerShdw blurRad="38100" dist="38100" dir="2700000" algn="tl">
                      <a:srgbClr val="C0C0C0"/>
                    </a:outerShdw>
                  </a:effectLst>
                  <a:latin typeface="Arial" panose="020B0604020202020204" pitchFamily="34" charset="0"/>
                  <a:sym typeface="Wingdings" panose="05000000000000000000" pitchFamily="2" charset="2"/>
                </a:rPr>
                <a:t></a:t>
              </a:r>
            </a:p>
          </p:txBody>
        </p:sp>
        <p:sp>
          <p:nvSpPr>
            <p:cNvPr id="412714" name="Rectangle 42"/>
            <p:cNvSpPr>
              <a:spLocks noChangeArrowheads="1"/>
            </p:cNvSpPr>
            <p:nvPr/>
          </p:nvSpPr>
          <p:spPr bwMode="auto">
            <a:xfrm>
              <a:off x="4558" y="2540"/>
              <a:ext cx="393"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en-US" sz="4400" b="1">
                  <a:solidFill>
                    <a:srgbClr val="990000"/>
                  </a:solidFill>
                  <a:effectLst>
                    <a:outerShdw blurRad="38100" dist="38100" dir="2700000" algn="tl">
                      <a:srgbClr val="C0C0C0"/>
                    </a:outerShdw>
                  </a:effectLst>
                  <a:latin typeface="Arial" panose="020B0604020202020204" pitchFamily="34" charset="0"/>
                  <a:sym typeface="Wingdings" panose="05000000000000000000" pitchFamily="2" charset="2"/>
                </a:rPr>
                <a:t></a:t>
              </a:r>
            </a:p>
          </p:txBody>
        </p:sp>
        <p:sp>
          <p:nvSpPr>
            <p:cNvPr id="412718" name="AutoShape 46"/>
            <p:cNvSpPr>
              <a:spLocks noChangeArrowheads="1"/>
            </p:cNvSpPr>
            <p:nvPr/>
          </p:nvSpPr>
          <p:spPr bwMode="auto">
            <a:xfrm>
              <a:off x="567" y="3113"/>
              <a:ext cx="1206" cy="331"/>
            </a:xfrm>
            <a:prstGeom prst="homePlate">
              <a:avLst>
                <a:gd name="adj" fmla="val 55125"/>
              </a:avLst>
            </a:prstGeom>
            <a:solidFill>
              <a:srgbClr val="99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ZA" altLang="en-US" sz="1600" b="1">
                  <a:solidFill>
                    <a:schemeClr val="bg1"/>
                  </a:solidFill>
                  <a:latin typeface="Arial" panose="020B0604020202020204" pitchFamily="34" charset="0"/>
                </a:rPr>
                <a:t>Ownership </a:t>
              </a:r>
            </a:p>
            <a:p>
              <a:pPr algn="ctr" eaLnBrk="0" hangingPunct="0"/>
              <a:r>
                <a:rPr lang="en-ZA" altLang="en-US" sz="1600" b="1">
                  <a:solidFill>
                    <a:schemeClr val="bg1"/>
                  </a:solidFill>
                  <a:latin typeface="Arial" panose="020B0604020202020204" pitchFamily="34" charset="0"/>
                </a:rPr>
                <a:t>Rights</a:t>
              </a:r>
            </a:p>
          </p:txBody>
        </p:sp>
        <p:sp>
          <p:nvSpPr>
            <p:cNvPr id="412719" name="Rectangle 47"/>
            <p:cNvSpPr>
              <a:spLocks noChangeArrowheads="1"/>
            </p:cNvSpPr>
            <p:nvPr/>
          </p:nvSpPr>
          <p:spPr bwMode="auto">
            <a:xfrm>
              <a:off x="2018" y="3135"/>
              <a:ext cx="393"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en-US" sz="4400" b="1">
                  <a:solidFill>
                    <a:srgbClr val="990000"/>
                  </a:solidFill>
                  <a:effectLst>
                    <a:outerShdw blurRad="38100" dist="38100" dir="2700000" algn="tl">
                      <a:srgbClr val="C0C0C0"/>
                    </a:outerShdw>
                  </a:effectLst>
                  <a:latin typeface="Arial" panose="020B0604020202020204" pitchFamily="34" charset="0"/>
                  <a:sym typeface="Wingdings" panose="05000000000000000000" pitchFamily="2" charset="2"/>
                </a:rPr>
                <a:t></a:t>
              </a:r>
            </a:p>
          </p:txBody>
        </p:sp>
        <p:sp>
          <p:nvSpPr>
            <p:cNvPr id="412720" name="AutoShape 48"/>
            <p:cNvSpPr>
              <a:spLocks noChangeArrowheads="1"/>
            </p:cNvSpPr>
            <p:nvPr/>
          </p:nvSpPr>
          <p:spPr bwMode="auto">
            <a:xfrm>
              <a:off x="3152" y="3136"/>
              <a:ext cx="1206" cy="331"/>
            </a:xfrm>
            <a:prstGeom prst="homePlate">
              <a:avLst>
                <a:gd name="adj" fmla="val 55125"/>
              </a:avLst>
            </a:prstGeom>
            <a:solidFill>
              <a:srgbClr val="0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ZA" altLang="en-US" sz="1600" b="1">
                  <a:solidFill>
                    <a:schemeClr val="bg1"/>
                  </a:solidFill>
                  <a:latin typeface="Arial" panose="020B0604020202020204" pitchFamily="34" charset="0"/>
                </a:rPr>
                <a:t>Security &amp;</a:t>
              </a:r>
            </a:p>
            <a:p>
              <a:pPr algn="ctr" eaLnBrk="0" hangingPunct="0"/>
              <a:r>
                <a:rPr lang="en-ZA" altLang="en-US" sz="1600" b="1">
                  <a:solidFill>
                    <a:schemeClr val="bg1"/>
                  </a:solidFill>
                  <a:latin typeface="Arial" panose="020B0604020202020204" pitchFamily="34" charset="0"/>
                </a:rPr>
                <a:t>Protection</a:t>
              </a:r>
            </a:p>
          </p:txBody>
        </p:sp>
        <p:sp>
          <p:nvSpPr>
            <p:cNvPr id="412721" name="Rectangle 49"/>
            <p:cNvSpPr>
              <a:spLocks noChangeArrowheads="1"/>
            </p:cNvSpPr>
            <p:nvPr/>
          </p:nvSpPr>
          <p:spPr bwMode="auto">
            <a:xfrm>
              <a:off x="4558" y="3083"/>
              <a:ext cx="393"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en-US" sz="4400" b="1">
                  <a:solidFill>
                    <a:srgbClr val="990000"/>
                  </a:solidFill>
                  <a:effectLst>
                    <a:outerShdw blurRad="38100" dist="38100" dir="2700000" algn="tl">
                      <a:srgbClr val="C0C0C0"/>
                    </a:outerShdw>
                  </a:effectLst>
                  <a:latin typeface="Arial" panose="020B0604020202020204" pitchFamily="34" charset="0"/>
                  <a:sym typeface="Wingdings" panose="05000000000000000000" pitchFamily="2" charset="2"/>
                </a:rPr>
                <a:t></a:t>
              </a:r>
            </a:p>
          </p:txBody>
        </p:sp>
        <p:sp>
          <p:nvSpPr>
            <p:cNvPr id="412722" name="AutoShape 50"/>
            <p:cNvSpPr>
              <a:spLocks noChangeArrowheads="1"/>
            </p:cNvSpPr>
            <p:nvPr/>
          </p:nvSpPr>
          <p:spPr bwMode="auto">
            <a:xfrm>
              <a:off x="567" y="1117"/>
              <a:ext cx="1206" cy="331"/>
            </a:xfrm>
            <a:prstGeom prst="homePlate">
              <a:avLst>
                <a:gd name="adj" fmla="val 55125"/>
              </a:avLst>
            </a:prstGeom>
            <a:solidFill>
              <a:srgbClr val="99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ZA" altLang="en-US" sz="1600" b="1">
                  <a:solidFill>
                    <a:schemeClr val="bg1"/>
                  </a:solidFill>
                  <a:latin typeface="Arial" panose="020B0604020202020204" pitchFamily="34" charset="0"/>
                </a:rPr>
                <a:t>Right to Live</a:t>
              </a:r>
            </a:p>
          </p:txBody>
        </p:sp>
        <p:sp>
          <p:nvSpPr>
            <p:cNvPr id="412723" name="Rectangle 51"/>
            <p:cNvSpPr>
              <a:spLocks noChangeArrowheads="1"/>
            </p:cNvSpPr>
            <p:nvPr/>
          </p:nvSpPr>
          <p:spPr bwMode="auto">
            <a:xfrm>
              <a:off x="2018" y="1027"/>
              <a:ext cx="393"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Arial" panose="020B0604020202020204" pitchFamily="34" charset="0"/>
                <a:buNone/>
              </a:pPr>
              <a:r>
                <a:rPr lang="en-US" altLang="en-US" sz="4400" b="1">
                  <a:solidFill>
                    <a:srgbClr val="990000"/>
                  </a:solidFill>
                  <a:effectLst>
                    <a:outerShdw blurRad="38100" dist="38100" dir="2700000" algn="tl">
                      <a:srgbClr val="C0C0C0"/>
                    </a:outerShdw>
                  </a:effectLst>
                  <a:latin typeface="Arial" panose="020B0604020202020204" pitchFamily="34" charset="0"/>
                  <a:sym typeface="Wingdings" panose="05000000000000000000" pitchFamily="2" charset="2"/>
                </a:rPr>
                <a:t></a:t>
              </a:r>
            </a:p>
          </p:txBody>
        </p:sp>
        <p:sp>
          <p:nvSpPr>
            <p:cNvPr id="412724" name="AutoShape 52"/>
            <p:cNvSpPr>
              <a:spLocks noChangeArrowheads="1"/>
            </p:cNvSpPr>
            <p:nvPr/>
          </p:nvSpPr>
          <p:spPr bwMode="auto">
            <a:xfrm>
              <a:off x="3152" y="1116"/>
              <a:ext cx="1206" cy="331"/>
            </a:xfrm>
            <a:prstGeom prst="homePlate">
              <a:avLst>
                <a:gd name="adj" fmla="val 55125"/>
              </a:avLst>
            </a:prstGeom>
            <a:solidFill>
              <a:srgbClr val="008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ZA" altLang="en-US" sz="1600" b="1">
                  <a:solidFill>
                    <a:schemeClr val="bg1"/>
                  </a:solidFill>
                  <a:latin typeface="Arial" panose="020B0604020202020204" pitchFamily="34" charset="0"/>
                </a:rPr>
                <a:t>Education</a:t>
              </a:r>
            </a:p>
          </p:txBody>
        </p:sp>
        <p:sp>
          <p:nvSpPr>
            <p:cNvPr id="412725" name="Rectangle 53"/>
            <p:cNvSpPr>
              <a:spLocks noChangeArrowheads="1"/>
            </p:cNvSpPr>
            <p:nvPr/>
          </p:nvSpPr>
          <p:spPr bwMode="auto">
            <a:xfrm>
              <a:off x="4558" y="1026"/>
              <a:ext cx="393"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en-US" sz="4400" b="1">
                  <a:solidFill>
                    <a:srgbClr val="990000"/>
                  </a:solidFill>
                  <a:effectLst>
                    <a:outerShdw blurRad="38100" dist="38100" dir="2700000" algn="tl">
                      <a:srgbClr val="C0C0C0"/>
                    </a:outerShdw>
                  </a:effectLst>
                  <a:latin typeface="Arial" panose="020B0604020202020204" pitchFamily="34" charset="0"/>
                  <a:sym typeface="Wingdings" panose="05000000000000000000" pitchFamily="2" charset="2"/>
                </a:rPr>
                <a:t></a:t>
              </a:r>
            </a:p>
          </p:txBody>
        </p:sp>
      </p:grpSp>
      <p:sp>
        <p:nvSpPr>
          <p:cNvPr id="32" name="TextBox 31"/>
          <p:cNvSpPr txBox="1"/>
          <p:nvPr/>
        </p:nvSpPr>
        <p:spPr>
          <a:xfrm>
            <a:off x="0" y="5725982"/>
            <a:ext cx="9144000" cy="1261884"/>
          </a:xfrm>
          <a:prstGeom prst="rect">
            <a:avLst/>
          </a:prstGeom>
          <a:solidFill>
            <a:srgbClr val="7030A0"/>
          </a:solidFill>
        </p:spPr>
        <p:txBody>
          <a:bodyPr wrap="square" rtlCol="0">
            <a:spAutoFit/>
          </a:bodyPr>
          <a:lstStyle/>
          <a:p>
            <a:pPr eaLnBrk="0" hangingPunct="0">
              <a:buNone/>
            </a:pPr>
            <a:r>
              <a:rPr lang="en-US" altLang="en-US" sz="1400" i="1" dirty="0" smtClean="0">
                <a:solidFill>
                  <a:schemeClr val="bg1"/>
                </a:solidFill>
                <a:latin typeface="Arial" panose="020B0604020202020204" pitchFamily="34" charset="0"/>
              </a:rPr>
              <a:t>Observation:</a:t>
            </a:r>
          </a:p>
          <a:p>
            <a:pPr eaLnBrk="0" hangingPunct="0">
              <a:buNone/>
            </a:pPr>
            <a:r>
              <a:rPr lang="en-US" altLang="en-US" sz="1400" i="1" dirty="0">
                <a:solidFill>
                  <a:schemeClr val="bg1"/>
                </a:solidFill>
                <a:latin typeface="Arial" panose="020B0604020202020204" pitchFamily="34" charset="0"/>
              </a:rPr>
              <a:t> “It was Islam that removed the bondage in which women are held from the very dawn of </a:t>
            </a:r>
            <a:r>
              <a:rPr lang="en-US" altLang="en-US" sz="1400" i="1" dirty="0" smtClean="0">
                <a:solidFill>
                  <a:schemeClr val="bg1"/>
                </a:solidFill>
                <a:latin typeface="Arial" panose="020B0604020202020204" pitchFamily="34" charset="0"/>
              </a:rPr>
              <a:t>history      </a:t>
            </a:r>
            <a:r>
              <a:rPr lang="en-US" altLang="en-US" sz="1400" i="1" dirty="0">
                <a:solidFill>
                  <a:schemeClr val="bg1"/>
                </a:solidFill>
                <a:latin typeface="Arial" panose="020B0604020202020204" pitchFamily="34" charset="0"/>
              </a:rPr>
              <a:t>and gave them a social standing and legal rights such as were not granted to them in </a:t>
            </a:r>
            <a:r>
              <a:rPr lang="en-US" altLang="en-US" sz="1400" i="1" dirty="0" smtClean="0">
                <a:solidFill>
                  <a:schemeClr val="bg1"/>
                </a:solidFill>
                <a:latin typeface="Arial" panose="020B0604020202020204" pitchFamily="34" charset="0"/>
              </a:rPr>
              <a:t>England </a:t>
            </a:r>
            <a:r>
              <a:rPr lang="en-US" altLang="en-US" sz="1400" i="1" dirty="0">
                <a:solidFill>
                  <a:schemeClr val="bg1"/>
                </a:solidFill>
                <a:latin typeface="Arial" panose="020B0604020202020204" pitchFamily="34" charset="0"/>
              </a:rPr>
              <a:t>till many centuries later.”</a:t>
            </a:r>
          </a:p>
          <a:p>
            <a:pPr eaLnBrk="0" hangingPunct="0">
              <a:buNone/>
            </a:pPr>
            <a:endParaRPr lang="en-US" altLang="en-US" sz="1400" i="1" dirty="0">
              <a:solidFill>
                <a:schemeClr val="bg1"/>
              </a:solidFill>
              <a:latin typeface="Arial" panose="020B0604020202020204" pitchFamily="34" charset="0"/>
            </a:endParaRPr>
          </a:p>
          <a:p>
            <a:pPr eaLnBrk="0" hangingPunct="0">
              <a:buNone/>
            </a:pPr>
            <a:r>
              <a:rPr lang="en-US" altLang="en-US" sz="1100" i="1" u="sng" dirty="0">
                <a:solidFill>
                  <a:schemeClr val="bg1"/>
                </a:solidFill>
                <a:latin typeface="Arial" panose="020B0604020202020204" pitchFamily="34" charset="0"/>
              </a:rPr>
              <a:t>Lady </a:t>
            </a:r>
            <a:r>
              <a:rPr lang="en-US" altLang="en-US" sz="1100" i="1" u="sng" dirty="0" err="1">
                <a:solidFill>
                  <a:schemeClr val="bg1"/>
                </a:solidFill>
                <a:latin typeface="Arial" panose="020B0604020202020204" pitchFamily="34" charset="0"/>
              </a:rPr>
              <a:t>Cabbold</a:t>
            </a:r>
            <a:r>
              <a:rPr lang="en-US" altLang="en-US" sz="1100" i="1" dirty="0">
                <a:solidFill>
                  <a:schemeClr val="bg1"/>
                </a:solidFill>
                <a:latin typeface="Arial" panose="020B0604020202020204" pitchFamily="34" charset="0"/>
              </a:rPr>
              <a:t>, Pilgrimage to </a:t>
            </a:r>
            <a:r>
              <a:rPr lang="en-US" altLang="en-US" sz="1100" i="1" dirty="0" smtClean="0">
                <a:solidFill>
                  <a:schemeClr val="bg1"/>
                </a:solidFill>
                <a:latin typeface="Arial" panose="020B0604020202020204" pitchFamily="34" charset="0"/>
              </a:rPr>
              <a:t>Mecca</a:t>
            </a:r>
            <a:endParaRPr lang="en-US" altLang="en-US" sz="1400" i="1" dirty="0" smtClean="0">
              <a:solidFill>
                <a:schemeClr val="bg1"/>
              </a:solidFill>
              <a:latin typeface="Arial" panose="020B0604020202020204" pitchFamily="34" charset="0"/>
            </a:endParaRPr>
          </a:p>
        </p:txBody>
      </p:sp>
    </p:spTree>
    <p:extLst>
      <p:ext uri="{BB962C8B-B14F-4D97-AF65-F5344CB8AC3E}">
        <p14:creationId xmlns:p14="http://schemas.microsoft.com/office/powerpoint/2010/main" val="380442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pPr>
              <a:spcBef>
                <a:spcPct val="20000"/>
              </a:spcBef>
              <a:spcAft>
                <a:spcPct val="20000"/>
              </a:spcAft>
            </a:pPr>
            <a:r>
              <a:rPr lang="en-US" altLang="en-US" dirty="0">
                <a:solidFill>
                  <a:schemeClr val="tx1"/>
                </a:solidFill>
              </a:rPr>
              <a:t>Message for Men: O Brothers</a:t>
            </a:r>
          </a:p>
        </p:txBody>
      </p:sp>
      <p:sp>
        <p:nvSpPr>
          <p:cNvPr id="391171" name="Rectangle 3"/>
          <p:cNvSpPr>
            <a:spLocks noGrp="1" noChangeArrowheads="1"/>
          </p:cNvSpPr>
          <p:nvPr>
            <p:ph idx="1"/>
          </p:nvPr>
        </p:nvSpPr>
        <p:spPr>
          <a:xfrm>
            <a:off x="997526" y="2590800"/>
            <a:ext cx="7917873" cy="3352800"/>
          </a:xfrm>
        </p:spPr>
        <p:txBody>
          <a:bodyPr/>
          <a:lstStyle/>
          <a:p>
            <a:pPr>
              <a:buFont typeface="Wingdings" panose="05000000000000000000" pitchFamily="2" charset="2"/>
              <a:buChar char="Ü"/>
            </a:pPr>
            <a:r>
              <a:rPr lang="en-US" altLang="en-US" sz="1800" dirty="0">
                <a:solidFill>
                  <a:schemeClr val="tx1"/>
                </a:solidFill>
              </a:rPr>
              <a:t>It is true that you have certain rights in regard to your women, but they also have rights over you. </a:t>
            </a:r>
          </a:p>
          <a:p>
            <a:pPr>
              <a:buFont typeface="Wingdings" panose="05000000000000000000" pitchFamily="2" charset="2"/>
              <a:buChar char="Ü"/>
            </a:pPr>
            <a:r>
              <a:rPr lang="en-US" altLang="en-US" sz="1800" dirty="0">
                <a:solidFill>
                  <a:schemeClr val="tx1"/>
                </a:solidFill>
              </a:rPr>
              <a:t>Remember that you have taken them as your wives, only under Allah's trust and with His permission. If they abide by your right then to them belongs the right to be fed and clothed in kindness.</a:t>
            </a:r>
          </a:p>
          <a:p>
            <a:pPr>
              <a:buFont typeface="Wingdings" panose="05000000000000000000" pitchFamily="2" charset="2"/>
              <a:buChar char="Ü"/>
            </a:pPr>
            <a:r>
              <a:rPr lang="en-US" altLang="en-US" sz="1800" dirty="0">
                <a:solidFill>
                  <a:schemeClr val="tx1"/>
                </a:solidFill>
              </a:rPr>
              <a:t>Do treat your women well and be kind to them, for they are your partners and committed helpers.</a:t>
            </a:r>
          </a:p>
          <a:p>
            <a:pPr>
              <a:buFont typeface="Wingdings" panose="05000000000000000000" pitchFamily="2" charset="2"/>
              <a:buChar char="Ü"/>
            </a:pPr>
            <a:r>
              <a:rPr lang="en-US" altLang="en-US" sz="1800" dirty="0">
                <a:solidFill>
                  <a:schemeClr val="tx1"/>
                </a:solidFill>
              </a:rPr>
              <a:t>And it is your right that they do not make friends with anyone of whom you do not approve, as well as never to be unchaste. </a:t>
            </a:r>
          </a:p>
        </p:txBody>
      </p:sp>
    </p:spTree>
    <p:extLst>
      <p:ext uri="{BB962C8B-B14F-4D97-AF65-F5344CB8AC3E}">
        <p14:creationId xmlns:p14="http://schemas.microsoft.com/office/powerpoint/2010/main" val="975216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914400" y="381000"/>
            <a:ext cx="8001000" cy="1143000"/>
          </a:xfrm>
        </p:spPr>
        <p:txBody>
          <a:bodyPr/>
          <a:lstStyle/>
          <a:p>
            <a:r>
              <a:rPr lang="en-US" altLang="en-US" dirty="0">
                <a:solidFill>
                  <a:schemeClr val="tx1"/>
                </a:solidFill>
              </a:rPr>
              <a:t>Revert to Islam Statements</a:t>
            </a:r>
          </a:p>
        </p:txBody>
      </p:sp>
      <p:grpSp>
        <p:nvGrpSpPr>
          <p:cNvPr id="421904" name="Group 16"/>
          <p:cNvGrpSpPr>
            <a:grpSpLocks/>
          </p:cNvGrpSpPr>
          <p:nvPr/>
        </p:nvGrpSpPr>
        <p:grpSpPr bwMode="auto">
          <a:xfrm>
            <a:off x="556635" y="2667000"/>
            <a:ext cx="3816350" cy="2838450"/>
            <a:chOff x="204" y="1344"/>
            <a:chExt cx="2404" cy="1788"/>
          </a:xfrm>
        </p:grpSpPr>
        <p:sp>
          <p:nvSpPr>
            <p:cNvPr id="421893" name="Text Box 5"/>
            <p:cNvSpPr txBox="1">
              <a:spLocks noChangeArrowheads="1"/>
            </p:cNvSpPr>
            <p:nvPr/>
          </p:nvSpPr>
          <p:spPr bwMode="auto">
            <a:xfrm>
              <a:off x="340" y="1344"/>
              <a:ext cx="2268" cy="17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45720" rIns="45720">
              <a:spAutoFit/>
            </a:bodyPr>
            <a:lstStyle/>
            <a:p>
              <a:pPr eaLnBrk="0" hangingPunct="0"/>
              <a:r>
                <a:rPr lang="en-US" altLang="en-US" sz="1800" b="1">
                  <a:solidFill>
                    <a:schemeClr val="accent2"/>
                  </a:solidFill>
                  <a:latin typeface="Arial" panose="020B0604020202020204" pitchFamily="34" charset="0"/>
                </a:rPr>
                <a:t>It’s only in the past 20 years that women in this country were able to open a bank account without their husband signing the cheques. Islamic women have always had those rights. If I stick to what the Quran says, it’s clear to me that I will have total equality.- </a:t>
              </a:r>
              <a:r>
                <a:rPr lang="en-US" altLang="en-US" sz="1800" b="1">
                  <a:solidFill>
                    <a:srgbClr val="FF3300"/>
                  </a:solidFill>
                  <a:latin typeface="Arial" panose="020B0604020202020204" pitchFamily="34" charset="0"/>
                </a:rPr>
                <a:t>Jan, a British revert comments on Channel 4</a:t>
              </a:r>
              <a:endParaRPr lang="en-GB" altLang="en-US" sz="1800" b="1">
                <a:solidFill>
                  <a:srgbClr val="FF3300"/>
                </a:solidFill>
                <a:latin typeface="Arial" panose="020B0604020202020204" pitchFamily="34" charset="0"/>
              </a:endParaRPr>
            </a:p>
          </p:txBody>
        </p:sp>
        <p:sp>
          <p:nvSpPr>
            <p:cNvPr id="421894" name="Line 6"/>
            <p:cNvSpPr>
              <a:spLocks noChangeShapeType="1"/>
            </p:cNvSpPr>
            <p:nvPr/>
          </p:nvSpPr>
          <p:spPr bwMode="auto">
            <a:xfrm>
              <a:off x="204" y="1434"/>
              <a:ext cx="0" cy="1497"/>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1906" name="Group 18"/>
          <p:cNvGrpSpPr>
            <a:grpSpLocks/>
          </p:cNvGrpSpPr>
          <p:nvPr/>
        </p:nvGrpSpPr>
        <p:grpSpPr bwMode="auto">
          <a:xfrm>
            <a:off x="5741410" y="3817937"/>
            <a:ext cx="3167063" cy="2447925"/>
            <a:chOff x="3470" y="2523"/>
            <a:chExt cx="1995" cy="1542"/>
          </a:xfrm>
        </p:grpSpPr>
        <p:sp>
          <p:nvSpPr>
            <p:cNvPr id="421899" name="Text Box 11"/>
            <p:cNvSpPr txBox="1">
              <a:spLocks noChangeArrowheads="1"/>
            </p:cNvSpPr>
            <p:nvPr/>
          </p:nvSpPr>
          <p:spPr bwMode="auto">
            <a:xfrm>
              <a:off x="3515" y="2523"/>
              <a:ext cx="1950" cy="1442"/>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45720" rIns="45720">
              <a:spAutoFit/>
            </a:bodyPr>
            <a:lstStyle/>
            <a:p>
              <a:pPr algn="ctr" eaLnBrk="0" hangingPunct="0"/>
              <a:r>
                <a:rPr lang="en-GB" altLang="en-US" sz="1800" b="1">
                  <a:solidFill>
                    <a:schemeClr val="hlink"/>
                  </a:solidFill>
                  <a:latin typeface="Arial" panose="020B0604020202020204" pitchFamily="34" charset="0"/>
                </a:rPr>
                <a:t>“</a:t>
              </a:r>
              <a:r>
                <a:rPr lang="en-US" altLang="en-US" sz="1800" b="1">
                  <a:solidFill>
                    <a:schemeClr val="hlink"/>
                  </a:solidFill>
                  <a:latin typeface="Arial" panose="020B0604020202020204" pitchFamily="34" charset="0"/>
                </a:rPr>
                <a:t>… I started reading the Koran and it was an absolutely breathtaking. It could have been written yesterday for today.”- </a:t>
              </a:r>
              <a:r>
                <a:rPr lang="en-US" altLang="en-US" sz="1800" b="1">
                  <a:solidFill>
                    <a:srgbClr val="FF9900"/>
                  </a:solidFill>
                  <a:latin typeface="Arial" panose="020B0604020202020204" pitchFamily="34" charset="0"/>
                </a:rPr>
                <a:t>Yvonne Ridley, BBC War correspondent after embracing Islam</a:t>
              </a:r>
              <a:endParaRPr lang="en-GB" altLang="en-US" sz="1800" b="1">
                <a:solidFill>
                  <a:srgbClr val="FF9900"/>
                </a:solidFill>
                <a:latin typeface="Arial" panose="020B0604020202020204" pitchFamily="34" charset="0"/>
              </a:endParaRPr>
            </a:p>
          </p:txBody>
        </p:sp>
        <p:sp>
          <p:nvSpPr>
            <p:cNvPr id="421900" name="Line 12"/>
            <p:cNvSpPr>
              <a:spLocks noChangeShapeType="1"/>
            </p:cNvSpPr>
            <p:nvPr/>
          </p:nvSpPr>
          <p:spPr bwMode="auto">
            <a:xfrm>
              <a:off x="3470" y="2568"/>
              <a:ext cx="0" cy="1497"/>
            </a:xfrm>
            <a:prstGeom prst="line">
              <a:avLst/>
            </a:prstGeom>
            <a:noFill/>
            <a:ln w="762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84211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21904"/>
                                        </p:tgtEl>
                                        <p:attrNameLst>
                                          <p:attrName>style.visibility</p:attrName>
                                        </p:attrNameLst>
                                      </p:cBhvr>
                                      <p:to>
                                        <p:strVal val="visible"/>
                                      </p:to>
                                    </p:set>
                                    <p:anim calcmode="lin" valueType="num">
                                      <p:cBhvr>
                                        <p:cTn id="7" dur="500" fill="hold"/>
                                        <p:tgtEl>
                                          <p:spTgt spid="421904"/>
                                        </p:tgtEl>
                                        <p:attrNameLst>
                                          <p:attrName>ppt_w</p:attrName>
                                        </p:attrNameLst>
                                      </p:cBhvr>
                                      <p:tavLst>
                                        <p:tav tm="0">
                                          <p:val>
                                            <p:fltVal val="0"/>
                                          </p:val>
                                        </p:tav>
                                        <p:tav tm="100000">
                                          <p:val>
                                            <p:strVal val="#ppt_w"/>
                                          </p:val>
                                        </p:tav>
                                      </p:tavLst>
                                    </p:anim>
                                    <p:anim calcmode="lin" valueType="num">
                                      <p:cBhvr>
                                        <p:cTn id="8" dur="500" fill="hold"/>
                                        <p:tgtEl>
                                          <p:spTgt spid="421904"/>
                                        </p:tgtEl>
                                        <p:attrNameLst>
                                          <p:attrName>ppt_h</p:attrName>
                                        </p:attrNameLst>
                                      </p:cBhvr>
                                      <p:tavLst>
                                        <p:tav tm="0">
                                          <p:val>
                                            <p:fltVal val="0"/>
                                          </p:val>
                                        </p:tav>
                                        <p:tav tm="100000">
                                          <p:val>
                                            <p:strVal val="#ppt_h"/>
                                          </p:val>
                                        </p:tav>
                                      </p:tavLst>
                                    </p:anim>
                                    <p:animEffect transition="in" filter="fade">
                                      <p:cBhvr>
                                        <p:cTn id="9" dur="500"/>
                                        <p:tgtEl>
                                          <p:spTgt spid="421904"/>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421906"/>
                                        </p:tgtEl>
                                        <p:attrNameLst>
                                          <p:attrName>style.visibility</p:attrName>
                                        </p:attrNameLst>
                                      </p:cBhvr>
                                      <p:to>
                                        <p:strVal val="visible"/>
                                      </p:to>
                                    </p:set>
                                    <p:anim calcmode="lin" valueType="num">
                                      <p:cBhvr>
                                        <p:cTn id="13" dur="500" fill="hold"/>
                                        <p:tgtEl>
                                          <p:spTgt spid="421906"/>
                                        </p:tgtEl>
                                        <p:attrNameLst>
                                          <p:attrName>ppt_w</p:attrName>
                                        </p:attrNameLst>
                                      </p:cBhvr>
                                      <p:tavLst>
                                        <p:tav tm="0">
                                          <p:val>
                                            <p:fltVal val="0"/>
                                          </p:val>
                                        </p:tav>
                                        <p:tav tm="100000">
                                          <p:val>
                                            <p:strVal val="#ppt_w"/>
                                          </p:val>
                                        </p:tav>
                                      </p:tavLst>
                                    </p:anim>
                                    <p:anim calcmode="lin" valueType="num">
                                      <p:cBhvr>
                                        <p:cTn id="14" dur="500" fill="hold"/>
                                        <p:tgtEl>
                                          <p:spTgt spid="421906"/>
                                        </p:tgtEl>
                                        <p:attrNameLst>
                                          <p:attrName>ppt_h</p:attrName>
                                        </p:attrNameLst>
                                      </p:cBhvr>
                                      <p:tavLst>
                                        <p:tav tm="0">
                                          <p:val>
                                            <p:fltVal val="0"/>
                                          </p:val>
                                        </p:tav>
                                        <p:tav tm="100000">
                                          <p:val>
                                            <p:strVal val="#ppt_h"/>
                                          </p:val>
                                        </p:tav>
                                      </p:tavLst>
                                    </p:anim>
                                    <p:animEffect transition="in" filter="fade">
                                      <p:cBhvr>
                                        <p:cTn id="15" dur="500"/>
                                        <p:tgtEl>
                                          <p:spTgt spid="421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US" altLang="en-US" dirty="0">
                <a:solidFill>
                  <a:schemeClr val="tx1"/>
                </a:solidFill>
              </a:rPr>
              <a:t>Prophet’s Formula of Success</a:t>
            </a:r>
          </a:p>
        </p:txBody>
      </p:sp>
      <p:sp>
        <p:nvSpPr>
          <p:cNvPr id="380931" name="Rectangle 3"/>
          <p:cNvSpPr>
            <a:spLocks noGrp="1" noChangeArrowheads="1"/>
          </p:cNvSpPr>
          <p:nvPr>
            <p:ph idx="1"/>
          </p:nvPr>
        </p:nvSpPr>
        <p:spPr>
          <a:xfrm>
            <a:off x="655205" y="2415381"/>
            <a:ext cx="8274050" cy="4729162"/>
          </a:xfrm>
        </p:spPr>
        <p:txBody>
          <a:bodyPr/>
          <a:lstStyle/>
          <a:p>
            <a:pPr>
              <a:buFont typeface="Wingdings" panose="05000000000000000000" pitchFamily="2" charset="2"/>
              <a:buChar char="Ü"/>
            </a:pPr>
            <a:r>
              <a:rPr lang="en-US" altLang="en-US" sz="1800" b="1" dirty="0">
                <a:solidFill>
                  <a:schemeClr val="tx1"/>
                </a:solidFill>
              </a:rPr>
              <a:t>‘I offer you happiness of this world and that of the next’</a:t>
            </a:r>
          </a:p>
          <a:p>
            <a:pPr>
              <a:buFont typeface="Wingdings" panose="05000000000000000000" pitchFamily="2" charset="2"/>
              <a:buChar char="Ü"/>
            </a:pPr>
            <a:r>
              <a:rPr lang="en-US" altLang="en-US" sz="1800" b="1" dirty="0">
                <a:solidFill>
                  <a:schemeClr val="tx1"/>
                </a:solidFill>
              </a:rPr>
              <a:t>‘Acknowledge</a:t>
            </a:r>
          </a:p>
          <a:p>
            <a:pPr>
              <a:buFont typeface="Wingdings" panose="05000000000000000000" pitchFamily="2" charset="2"/>
              <a:buNone/>
            </a:pPr>
            <a:endParaRPr lang="en-US" altLang="en-US" sz="2000" dirty="0">
              <a:solidFill>
                <a:schemeClr val="tx1"/>
              </a:solidFill>
            </a:endParaRPr>
          </a:p>
          <a:p>
            <a:pPr>
              <a:buFont typeface="Wingdings" panose="05000000000000000000" pitchFamily="2" charset="2"/>
              <a:buChar char="Ü"/>
            </a:pPr>
            <a:endParaRPr lang="en-US" altLang="en-US" dirty="0">
              <a:solidFill>
                <a:schemeClr val="tx1"/>
              </a:solidFill>
            </a:endParaRPr>
          </a:p>
          <a:p>
            <a:pPr>
              <a:buFont typeface="Wingdings" panose="05000000000000000000" pitchFamily="2" charset="2"/>
              <a:buChar char="Ü"/>
            </a:pPr>
            <a:endParaRPr lang="en-US" altLang="en-US" sz="1800" b="1" dirty="0">
              <a:solidFill>
                <a:schemeClr val="tx1"/>
              </a:solidFill>
            </a:endParaRPr>
          </a:p>
          <a:p>
            <a:pPr>
              <a:buFont typeface="Wingdings" panose="05000000000000000000" pitchFamily="2" charset="2"/>
              <a:buChar char="Ü"/>
            </a:pPr>
            <a:r>
              <a:rPr lang="en-US" altLang="en-US" sz="1800" b="1" dirty="0">
                <a:solidFill>
                  <a:schemeClr val="tx1"/>
                </a:solidFill>
              </a:rPr>
              <a:t>‘ I call you to God, the Unique, without any associate and to His obedience and to follow me…for I am the Messenger of Allah’</a:t>
            </a:r>
          </a:p>
          <a:p>
            <a:pPr>
              <a:buFont typeface="Wingdings" panose="05000000000000000000" pitchFamily="2" charset="2"/>
              <a:buChar char="Ü"/>
            </a:pPr>
            <a:r>
              <a:rPr lang="en-US" altLang="en-US" sz="1800" b="1" dirty="0">
                <a:solidFill>
                  <a:schemeClr val="tx1"/>
                </a:solidFill>
              </a:rPr>
              <a:t>‘People! No prophet or apostle will come after me and no new faith will be born.</a:t>
            </a:r>
          </a:p>
          <a:p>
            <a:pPr>
              <a:buFont typeface="Wingdings" panose="05000000000000000000" pitchFamily="2" charset="2"/>
              <a:buChar char="Ü"/>
            </a:pPr>
            <a:endParaRPr lang="en-US" altLang="en-US" sz="1800" b="1" dirty="0">
              <a:solidFill>
                <a:schemeClr val="tx1"/>
              </a:solidFill>
            </a:endParaRPr>
          </a:p>
          <a:p>
            <a:pPr>
              <a:buFont typeface="Wingdings" panose="05000000000000000000" pitchFamily="2" charset="2"/>
              <a:buChar char="Ü"/>
            </a:pPr>
            <a:endParaRPr lang="en-US" altLang="en-US" sz="1800" b="1" dirty="0">
              <a:solidFill>
                <a:schemeClr val="tx1"/>
              </a:solidFill>
            </a:endParaRPr>
          </a:p>
        </p:txBody>
      </p:sp>
      <p:sp>
        <p:nvSpPr>
          <p:cNvPr id="380939" name="Oval 11"/>
          <p:cNvSpPr>
            <a:spLocks noChangeArrowheads="1"/>
          </p:cNvSpPr>
          <p:nvPr/>
        </p:nvSpPr>
        <p:spPr bwMode="auto">
          <a:xfrm>
            <a:off x="3160713" y="2871067"/>
            <a:ext cx="5256212" cy="1295400"/>
          </a:xfrm>
          <a:prstGeom prst="ellipse">
            <a:avLst/>
          </a:prstGeom>
          <a:solidFill>
            <a:srgbClr val="FFFF99"/>
          </a:solidFill>
          <a:ln w="9525">
            <a:solidFill>
              <a:schemeClr val="tx1"/>
            </a:solidFill>
            <a:round/>
            <a:headEnd/>
            <a:tailEnd/>
          </a:ln>
          <a:effectLst>
            <a:outerShdw dist="35921" dir="2700000" algn="ctr" rotWithShape="0">
              <a:schemeClr val="tx1"/>
            </a:outerShdw>
          </a:effectLst>
        </p:spPr>
        <p:txBody>
          <a:bodyPr wrap="none" anchor="ctr"/>
          <a:lstStyle/>
          <a:p>
            <a:pPr lvl="1" algn="ctr"/>
            <a:endParaRPr lang="en-US" altLang="en-US" sz="2400" b="1" dirty="0">
              <a:solidFill>
                <a:schemeClr val="tx1"/>
              </a:solidFill>
              <a:latin typeface="Arial" panose="020B0604020202020204" pitchFamily="34" charset="0"/>
            </a:endParaRPr>
          </a:p>
          <a:p>
            <a:pPr lvl="1" algn="ctr"/>
            <a:r>
              <a:rPr lang="en-US" altLang="en-US" sz="1600" b="1" dirty="0">
                <a:solidFill>
                  <a:schemeClr val="tx1"/>
                </a:solidFill>
                <a:latin typeface="Arial" panose="020B0604020202020204" pitchFamily="34" charset="0"/>
              </a:rPr>
              <a:t>There is no God but Allah and</a:t>
            </a:r>
          </a:p>
          <a:p>
            <a:pPr lvl="1" algn="ctr"/>
            <a:r>
              <a:rPr lang="en-US" altLang="en-US" sz="1600" b="1" dirty="0">
                <a:solidFill>
                  <a:schemeClr val="tx1"/>
                </a:solidFill>
                <a:latin typeface="Arial" panose="020B0604020202020204" pitchFamily="34" charset="0"/>
              </a:rPr>
              <a:t>Muhammad is the Messenger of Allah.</a:t>
            </a:r>
          </a:p>
          <a:p>
            <a:pPr algn="ctr"/>
            <a:endParaRPr lang="en-US" altLang="en-US" sz="2400" b="1" dirty="0">
              <a:solidFill>
                <a:schemeClr val="tx1"/>
              </a:solidFill>
              <a:latin typeface="Arial" panose="020B0604020202020204" pitchFamily="34" charset="0"/>
            </a:endParaRPr>
          </a:p>
          <a:p>
            <a:pPr algn="ctr"/>
            <a:endParaRPr lang="en-ZA" altLang="en-US" sz="1050" b="1" dirty="0">
              <a:solidFill>
                <a:schemeClr val="tx1"/>
              </a:solidFill>
              <a:latin typeface="Arial" panose="020B0604020202020204" pitchFamily="34" charset="0"/>
            </a:endParaRPr>
          </a:p>
        </p:txBody>
      </p:sp>
      <p:sp>
        <p:nvSpPr>
          <p:cNvPr id="380941" name="AutoShape 13"/>
          <p:cNvSpPr>
            <a:spLocks noChangeArrowheads="1"/>
          </p:cNvSpPr>
          <p:nvPr/>
        </p:nvSpPr>
        <p:spPr bwMode="auto">
          <a:xfrm>
            <a:off x="288492" y="5867400"/>
            <a:ext cx="1079500" cy="503237"/>
          </a:xfrm>
          <a:prstGeom prst="homePlate">
            <a:avLst>
              <a:gd name="adj" fmla="val 35821"/>
            </a:avLst>
          </a:prstGeom>
          <a:solidFill>
            <a:srgbClr val="CCCC00">
              <a:alpha val="39999"/>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None/>
            </a:pPr>
            <a:r>
              <a:rPr lang="en-US" altLang="en-US" sz="1800" b="1" dirty="0">
                <a:solidFill>
                  <a:srgbClr val="C00000"/>
                </a:solidFill>
                <a:latin typeface="Garamond" panose="02020404030301010803" pitchFamily="18" charset="0"/>
              </a:rPr>
              <a:t>Adam</a:t>
            </a:r>
          </a:p>
        </p:txBody>
      </p:sp>
      <p:sp>
        <p:nvSpPr>
          <p:cNvPr id="380942" name="AutoShape 14"/>
          <p:cNvSpPr>
            <a:spLocks noChangeArrowheads="1"/>
          </p:cNvSpPr>
          <p:nvPr/>
        </p:nvSpPr>
        <p:spPr bwMode="auto">
          <a:xfrm>
            <a:off x="1296555" y="5867400"/>
            <a:ext cx="1223962" cy="503237"/>
          </a:xfrm>
          <a:prstGeom prst="chevron">
            <a:avLst>
              <a:gd name="adj" fmla="val 37519"/>
            </a:avLst>
          </a:prstGeom>
          <a:gradFill rotWithShape="1">
            <a:gsLst>
              <a:gs pos="0">
                <a:srgbClr val="33CCCC">
                  <a:gamma/>
                  <a:shade val="56078"/>
                  <a:invGamma/>
                </a:srgbClr>
              </a:gs>
              <a:gs pos="100000">
                <a:srgbClr val="33CCCC">
                  <a:alpha val="39999"/>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None/>
            </a:pPr>
            <a:r>
              <a:rPr lang="en-US" altLang="en-US" sz="1800" b="1" dirty="0">
                <a:solidFill>
                  <a:srgbClr val="C00000"/>
                </a:solidFill>
                <a:latin typeface="Garamond" panose="02020404030301010803" pitchFamily="18" charset="0"/>
              </a:rPr>
              <a:t>Noah</a:t>
            </a:r>
          </a:p>
        </p:txBody>
      </p:sp>
      <p:sp>
        <p:nvSpPr>
          <p:cNvPr id="380943" name="AutoShape 15"/>
          <p:cNvSpPr>
            <a:spLocks noChangeArrowheads="1"/>
          </p:cNvSpPr>
          <p:nvPr/>
        </p:nvSpPr>
        <p:spPr bwMode="auto">
          <a:xfrm>
            <a:off x="2449080" y="5867400"/>
            <a:ext cx="1368425" cy="503237"/>
          </a:xfrm>
          <a:prstGeom prst="chevron">
            <a:avLst>
              <a:gd name="adj" fmla="val 36282"/>
            </a:avLst>
          </a:prstGeom>
          <a:gradFill rotWithShape="1">
            <a:gsLst>
              <a:gs pos="0">
                <a:srgbClr val="FF6600">
                  <a:gamma/>
                  <a:shade val="46275"/>
                  <a:invGamma/>
                </a:srgbClr>
              </a:gs>
              <a:gs pos="100000">
                <a:srgbClr val="FF6600">
                  <a:alpha val="39999"/>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None/>
            </a:pPr>
            <a:r>
              <a:rPr lang="en-US" altLang="en-US" sz="1800" b="1" dirty="0">
                <a:solidFill>
                  <a:srgbClr val="C00000"/>
                </a:solidFill>
                <a:latin typeface="Garamond" panose="02020404030301010803" pitchFamily="18" charset="0"/>
              </a:rPr>
              <a:t>Abraham</a:t>
            </a:r>
          </a:p>
        </p:txBody>
      </p:sp>
      <p:sp>
        <p:nvSpPr>
          <p:cNvPr id="380944" name="AutoShape 16"/>
          <p:cNvSpPr>
            <a:spLocks noChangeArrowheads="1"/>
          </p:cNvSpPr>
          <p:nvPr/>
        </p:nvSpPr>
        <p:spPr bwMode="auto">
          <a:xfrm>
            <a:off x="4320742" y="5867400"/>
            <a:ext cx="1223963" cy="503237"/>
          </a:xfrm>
          <a:prstGeom prst="chevron">
            <a:avLst>
              <a:gd name="adj" fmla="val 39118"/>
            </a:avLst>
          </a:prstGeom>
          <a:gradFill rotWithShape="1">
            <a:gsLst>
              <a:gs pos="0">
                <a:srgbClr val="FFCC00">
                  <a:gamma/>
                  <a:shade val="46275"/>
                  <a:invGamma/>
                </a:srgbClr>
              </a:gs>
              <a:gs pos="100000">
                <a:srgbClr val="FFCC00">
                  <a:alpha val="39999"/>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None/>
            </a:pPr>
            <a:r>
              <a:rPr lang="en-US" altLang="en-US" sz="1800" b="1" dirty="0">
                <a:solidFill>
                  <a:srgbClr val="C00000"/>
                </a:solidFill>
                <a:latin typeface="Garamond" panose="02020404030301010803" pitchFamily="18" charset="0"/>
              </a:rPr>
              <a:t>Moses</a:t>
            </a:r>
          </a:p>
        </p:txBody>
      </p:sp>
      <p:sp>
        <p:nvSpPr>
          <p:cNvPr id="380945" name="AutoShape 17"/>
          <p:cNvSpPr>
            <a:spLocks noChangeArrowheads="1"/>
          </p:cNvSpPr>
          <p:nvPr/>
        </p:nvSpPr>
        <p:spPr bwMode="auto">
          <a:xfrm>
            <a:off x="6122555" y="5867400"/>
            <a:ext cx="1152525" cy="503237"/>
          </a:xfrm>
          <a:prstGeom prst="chevron">
            <a:avLst>
              <a:gd name="adj" fmla="val 37227"/>
            </a:avLst>
          </a:prstGeom>
          <a:gradFill rotWithShape="1">
            <a:gsLst>
              <a:gs pos="0">
                <a:srgbClr val="99CC00">
                  <a:gamma/>
                  <a:shade val="46275"/>
                  <a:invGamma/>
                </a:srgbClr>
              </a:gs>
              <a:gs pos="100000">
                <a:srgbClr val="99CC00">
                  <a:alpha val="39999"/>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None/>
            </a:pPr>
            <a:r>
              <a:rPr lang="en-US" altLang="en-US" sz="1800" b="1" dirty="0">
                <a:solidFill>
                  <a:srgbClr val="C00000"/>
                </a:solidFill>
                <a:latin typeface="Garamond" panose="02020404030301010803" pitchFamily="18" charset="0"/>
              </a:rPr>
              <a:t>Jesus</a:t>
            </a:r>
          </a:p>
        </p:txBody>
      </p:sp>
      <p:sp>
        <p:nvSpPr>
          <p:cNvPr id="380946" name="Rectangle 18"/>
          <p:cNvSpPr>
            <a:spLocks noChangeArrowheads="1"/>
          </p:cNvSpPr>
          <p:nvPr/>
        </p:nvSpPr>
        <p:spPr bwMode="auto">
          <a:xfrm>
            <a:off x="7417955" y="5865812"/>
            <a:ext cx="1511300" cy="503238"/>
          </a:xfrm>
          <a:prstGeom prst="rect">
            <a:avLst/>
          </a:prstGeom>
          <a:gradFill rotWithShape="1">
            <a:gsLst>
              <a:gs pos="0">
                <a:schemeClr val="folHlink">
                  <a:alpha val="39999"/>
                </a:schemeClr>
              </a:gs>
              <a:gs pos="100000">
                <a:schemeClr val="folHlink">
                  <a:gamma/>
                  <a:tint val="89020"/>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None/>
            </a:pPr>
            <a:r>
              <a:rPr lang="en-US" altLang="en-US" sz="1800" b="1" dirty="0">
                <a:solidFill>
                  <a:srgbClr val="C00000"/>
                </a:solidFill>
                <a:latin typeface="Garamond" panose="02020404030301010803" pitchFamily="18" charset="0"/>
              </a:rPr>
              <a:t>Muhammad</a:t>
            </a:r>
          </a:p>
        </p:txBody>
      </p:sp>
    </p:spTree>
    <p:extLst>
      <p:ext uri="{BB962C8B-B14F-4D97-AF65-F5344CB8AC3E}">
        <p14:creationId xmlns:p14="http://schemas.microsoft.com/office/powerpoint/2010/main" val="3029482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0939"/>
                                        </p:tgtEl>
                                        <p:attrNameLst>
                                          <p:attrName>style.visibility</p:attrName>
                                        </p:attrNameLst>
                                      </p:cBhvr>
                                      <p:to>
                                        <p:strVal val="visible"/>
                                      </p:to>
                                    </p:set>
                                  </p:childTnLst>
                                </p:cTn>
                              </p:par>
                            </p:childTnLst>
                          </p:cTn>
                        </p:par>
                        <p:par>
                          <p:cTn id="7" fill="hold" nodeType="afterGroup">
                            <p:stCondLst>
                              <p:cond delay="0"/>
                            </p:stCondLst>
                            <p:childTnLst>
                              <p:par>
                                <p:cTn id="8" presetID="34" presetClass="entr" presetSubtype="0" fill="hold" grpId="0" nodeType="afterEffect">
                                  <p:stCondLst>
                                    <p:cond delay="0"/>
                                  </p:stCondLst>
                                  <p:childTnLst>
                                    <p:set>
                                      <p:cBhvr>
                                        <p:cTn id="9" dur="1" fill="hold">
                                          <p:stCondLst>
                                            <p:cond delay="0"/>
                                          </p:stCondLst>
                                        </p:cTn>
                                        <p:tgtEl>
                                          <p:spTgt spid="380941"/>
                                        </p:tgtEl>
                                        <p:attrNameLst>
                                          <p:attrName>style.visibility</p:attrName>
                                        </p:attrNameLst>
                                      </p:cBhvr>
                                      <p:to>
                                        <p:strVal val="visible"/>
                                      </p:to>
                                    </p:set>
                                    <p:anim from="(-#ppt_w/2)" to="(#ppt_x)" calcmode="lin" valueType="num">
                                      <p:cBhvr>
                                        <p:cTn id="10" dur="300" fill="hold">
                                          <p:stCondLst>
                                            <p:cond delay="0"/>
                                          </p:stCondLst>
                                        </p:cTn>
                                        <p:tgtEl>
                                          <p:spTgt spid="380941"/>
                                        </p:tgtEl>
                                        <p:attrNameLst>
                                          <p:attrName>ppt_x</p:attrName>
                                        </p:attrNameLst>
                                      </p:cBhvr>
                                    </p:anim>
                                    <p:anim from="0" to="-1.0" calcmode="lin" valueType="num">
                                      <p:cBhvr>
                                        <p:cTn id="11" dur="100" decel="50000" autoRev="1" fill="hold">
                                          <p:stCondLst>
                                            <p:cond delay="300"/>
                                          </p:stCondLst>
                                        </p:cTn>
                                        <p:tgtEl>
                                          <p:spTgt spid="380941"/>
                                        </p:tgtEl>
                                        <p:attrNameLst>
                                          <p:attrName>xshear</p:attrName>
                                        </p:attrNameLst>
                                      </p:cBhvr>
                                    </p:anim>
                                    <p:animScale>
                                      <p:cBhvr>
                                        <p:cTn id="12" dur="100" decel="100000" autoRev="1" fill="hold">
                                          <p:stCondLst>
                                            <p:cond delay="300"/>
                                          </p:stCondLst>
                                        </p:cTn>
                                        <p:tgtEl>
                                          <p:spTgt spid="380941"/>
                                        </p:tgtEl>
                                      </p:cBhvr>
                                      <p:from x="100000" y="100000"/>
                                      <p:to x="80000" y="100000"/>
                                    </p:animScale>
                                    <p:anim by="(#ppt_h/3+#ppt_w*0.1)" calcmode="lin" valueType="num">
                                      <p:cBhvr additive="sum">
                                        <p:cTn id="13" dur="100" decel="100000" autoRev="1" fill="hold">
                                          <p:stCondLst>
                                            <p:cond delay="300"/>
                                          </p:stCondLst>
                                        </p:cTn>
                                        <p:tgtEl>
                                          <p:spTgt spid="380941"/>
                                        </p:tgtEl>
                                        <p:attrNameLst>
                                          <p:attrName>ppt_x</p:attrName>
                                        </p:attrNameLst>
                                      </p:cBhvr>
                                    </p:anim>
                                  </p:childTnLst>
                                </p:cTn>
                              </p:par>
                            </p:childTnLst>
                          </p:cTn>
                        </p:par>
                        <p:par>
                          <p:cTn id="14" fill="hold" nodeType="afterGroup">
                            <p:stCondLst>
                              <p:cond delay="500"/>
                            </p:stCondLst>
                            <p:childTnLst>
                              <p:par>
                                <p:cTn id="15" presetID="29" presetClass="entr" presetSubtype="0" fill="hold" grpId="0" nodeType="afterEffect">
                                  <p:stCondLst>
                                    <p:cond delay="0"/>
                                  </p:stCondLst>
                                  <p:childTnLst>
                                    <p:set>
                                      <p:cBhvr>
                                        <p:cTn id="16" dur="1" fill="hold">
                                          <p:stCondLst>
                                            <p:cond delay="0"/>
                                          </p:stCondLst>
                                        </p:cTn>
                                        <p:tgtEl>
                                          <p:spTgt spid="380942"/>
                                        </p:tgtEl>
                                        <p:attrNameLst>
                                          <p:attrName>style.visibility</p:attrName>
                                        </p:attrNameLst>
                                      </p:cBhvr>
                                      <p:to>
                                        <p:strVal val="visible"/>
                                      </p:to>
                                    </p:set>
                                    <p:anim calcmode="lin" valueType="num">
                                      <p:cBhvr>
                                        <p:cTn id="17" dur="500" fill="hold"/>
                                        <p:tgtEl>
                                          <p:spTgt spid="380942"/>
                                        </p:tgtEl>
                                        <p:attrNameLst>
                                          <p:attrName>ppt_x</p:attrName>
                                        </p:attrNameLst>
                                      </p:cBhvr>
                                      <p:tavLst>
                                        <p:tav tm="0">
                                          <p:val>
                                            <p:strVal val="#ppt_x-.2"/>
                                          </p:val>
                                        </p:tav>
                                        <p:tav tm="100000">
                                          <p:val>
                                            <p:strVal val="#ppt_x"/>
                                          </p:val>
                                        </p:tav>
                                      </p:tavLst>
                                    </p:anim>
                                    <p:anim calcmode="lin" valueType="num">
                                      <p:cBhvr>
                                        <p:cTn id="18" dur="500" fill="hold"/>
                                        <p:tgtEl>
                                          <p:spTgt spid="380942"/>
                                        </p:tgtEl>
                                        <p:attrNameLst>
                                          <p:attrName>ppt_y</p:attrName>
                                        </p:attrNameLst>
                                      </p:cBhvr>
                                      <p:tavLst>
                                        <p:tav tm="0">
                                          <p:val>
                                            <p:strVal val="#ppt_y"/>
                                          </p:val>
                                        </p:tav>
                                        <p:tav tm="100000">
                                          <p:val>
                                            <p:strVal val="#ppt_y"/>
                                          </p:val>
                                        </p:tav>
                                      </p:tavLst>
                                    </p:anim>
                                    <p:animEffect transition="in" filter="wipe(right)" prLst="gradientSize: 0.1">
                                      <p:cBhvr>
                                        <p:cTn id="19" dur="500"/>
                                        <p:tgtEl>
                                          <p:spTgt spid="380942"/>
                                        </p:tgtEl>
                                      </p:cBhvr>
                                    </p:animEffect>
                                  </p:childTnLst>
                                </p:cTn>
                              </p:par>
                            </p:childTnLst>
                          </p:cTn>
                        </p:par>
                        <p:par>
                          <p:cTn id="20" fill="hold" nodeType="afterGroup">
                            <p:stCondLst>
                              <p:cond delay="1000"/>
                            </p:stCondLst>
                            <p:childTnLst>
                              <p:par>
                                <p:cTn id="21" presetID="37" presetClass="entr" presetSubtype="0" fill="hold" grpId="0" nodeType="afterEffect">
                                  <p:stCondLst>
                                    <p:cond delay="0"/>
                                  </p:stCondLst>
                                  <p:childTnLst>
                                    <p:set>
                                      <p:cBhvr>
                                        <p:cTn id="22" dur="1" fill="hold">
                                          <p:stCondLst>
                                            <p:cond delay="0"/>
                                          </p:stCondLst>
                                        </p:cTn>
                                        <p:tgtEl>
                                          <p:spTgt spid="380943"/>
                                        </p:tgtEl>
                                        <p:attrNameLst>
                                          <p:attrName>style.visibility</p:attrName>
                                        </p:attrNameLst>
                                      </p:cBhvr>
                                      <p:to>
                                        <p:strVal val="visible"/>
                                      </p:to>
                                    </p:set>
                                    <p:animEffect transition="in" filter="fade">
                                      <p:cBhvr>
                                        <p:cTn id="23" dur="500"/>
                                        <p:tgtEl>
                                          <p:spTgt spid="380943"/>
                                        </p:tgtEl>
                                      </p:cBhvr>
                                    </p:animEffect>
                                    <p:anim calcmode="lin" valueType="num">
                                      <p:cBhvr>
                                        <p:cTn id="24" dur="500" fill="hold"/>
                                        <p:tgtEl>
                                          <p:spTgt spid="380943"/>
                                        </p:tgtEl>
                                        <p:attrNameLst>
                                          <p:attrName>ppt_x</p:attrName>
                                        </p:attrNameLst>
                                      </p:cBhvr>
                                      <p:tavLst>
                                        <p:tav tm="0">
                                          <p:val>
                                            <p:strVal val="#ppt_x"/>
                                          </p:val>
                                        </p:tav>
                                        <p:tav tm="100000">
                                          <p:val>
                                            <p:strVal val="#ppt_x"/>
                                          </p:val>
                                        </p:tav>
                                      </p:tavLst>
                                    </p:anim>
                                    <p:anim calcmode="lin" valueType="num">
                                      <p:cBhvr>
                                        <p:cTn id="25" dur="450" decel="100000" fill="hold"/>
                                        <p:tgtEl>
                                          <p:spTgt spid="380943"/>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380943"/>
                                        </p:tgtEl>
                                        <p:attrNameLst>
                                          <p:attrName>ppt_y</p:attrName>
                                        </p:attrNameLst>
                                      </p:cBhvr>
                                      <p:tavLst>
                                        <p:tav tm="0">
                                          <p:val>
                                            <p:strVal val="#ppt_y-.03"/>
                                          </p:val>
                                        </p:tav>
                                        <p:tav tm="100000">
                                          <p:val>
                                            <p:strVal val="#ppt_y"/>
                                          </p:val>
                                        </p:tav>
                                      </p:tavLst>
                                    </p:anim>
                                  </p:childTnLst>
                                </p:cTn>
                              </p:par>
                            </p:childTnLst>
                          </p:cTn>
                        </p:par>
                        <p:par>
                          <p:cTn id="27" fill="hold" nodeType="afterGroup">
                            <p:stCondLst>
                              <p:cond delay="1500"/>
                            </p:stCondLst>
                            <p:childTnLst>
                              <p:par>
                                <p:cTn id="28" presetID="39" presetClass="entr" presetSubtype="0" accel="100000" fill="hold" grpId="0" nodeType="afterEffect">
                                  <p:stCondLst>
                                    <p:cond delay="0"/>
                                  </p:stCondLst>
                                  <p:childTnLst>
                                    <p:set>
                                      <p:cBhvr>
                                        <p:cTn id="29" dur="1" fill="hold">
                                          <p:stCondLst>
                                            <p:cond delay="0"/>
                                          </p:stCondLst>
                                        </p:cTn>
                                        <p:tgtEl>
                                          <p:spTgt spid="380944"/>
                                        </p:tgtEl>
                                        <p:attrNameLst>
                                          <p:attrName>style.visibility</p:attrName>
                                        </p:attrNameLst>
                                      </p:cBhvr>
                                      <p:to>
                                        <p:strVal val="visible"/>
                                      </p:to>
                                    </p:set>
                                    <p:anim calcmode="lin" valueType="num">
                                      <p:cBhvr>
                                        <p:cTn id="30" dur="500" fill="hold"/>
                                        <p:tgtEl>
                                          <p:spTgt spid="380944"/>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380944"/>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380944"/>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380944"/>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380945"/>
                                        </p:tgtEl>
                                        <p:attrNameLst>
                                          <p:attrName>style.visibility</p:attrName>
                                        </p:attrNameLst>
                                      </p:cBhvr>
                                      <p:to>
                                        <p:strVal val="visible"/>
                                      </p:to>
                                    </p:set>
                                    <p:animEffect transition="in" filter="fade">
                                      <p:cBhvr>
                                        <p:cTn id="37" dur="500"/>
                                        <p:tgtEl>
                                          <p:spTgt spid="380945"/>
                                        </p:tgtEl>
                                      </p:cBhvr>
                                    </p:animEffect>
                                    <p:anim calcmode="lin" valueType="num">
                                      <p:cBhvr>
                                        <p:cTn id="38" dur="500" fill="hold"/>
                                        <p:tgtEl>
                                          <p:spTgt spid="380945"/>
                                        </p:tgtEl>
                                        <p:attrNameLst>
                                          <p:attrName>ppt_x</p:attrName>
                                        </p:attrNameLst>
                                      </p:cBhvr>
                                      <p:tavLst>
                                        <p:tav tm="0">
                                          <p:val>
                                            <p:strVal val="#ppt_x"/>
                                          </p:val>
                                        </p:tav>
                                        <p:tav tm="100000">
                                          <p:val>
                                            <p:strVal val="#ppt_x"/>
                                          </p:val>
                                        </p:tav>
                                      </p:tavLst>
                                    </p:anim>
                                    <p:anim calcmode="lin" valueType="num">
                                      <p:cBhvr>
                                        <p:cTn id="39" dur="500" fill="hold"/>
                                        <p:tgtEl>
                                          <p:spTgt spid="380945"/>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2500"/>
                            </p:stCondLst>
                            <p:childTnLst>
                              <p:par>
                                <p:cTn id="41" presetID="51" presetClass="entr" presetSubtype="0" fill="hold" grpId="0" nodeType="afterEffect">
                                  <p:stCondLst>
                                    <p:cond delay="0"/>
                                  </p:stCondLst>
                                  <p:childTnLst>
                                    <p:set>
                                      <p:cBhvr>
                                        <p:cTn id="42" dur="1" fill="hold">
                                          <p:stCondLst>
                                            <p:cond delay="0"/>
                                          </p:stCondLst>
                                        </p:cTn>
                                        <p:tgtEl>
                                          <p:spTgt spid="380946"/>
                                        </p:tgtEl>
                                        <p:attrNameLst>
                                          <p:attrName>style.visibility</p:attrName>
                                        </p:attrNameLst>
                                      </p:cBhvr>
                                      <p:to>
                                        <p:strVal val="visible"/>
                                      </p:to>
                                    </p:set>
                                    <p:animEffect transition="in" filter="fade">
                                      <p:cBhvr>
                                        <p:cTn id="43" dur="385" decel="100000"/>
                                        <p:tgtEl>
                                          <p:spTgt spid="380946"/>
                                        </p:tgtEl>
                                      </p:cBhvr>
                                    </p:animEffect>
                                    <p:animScale>
                                      <p:cBhvr>
                                        <p:cTn id="44" dur="385" decel="100000"/>
                                        <p:tgtEl>
                                          <p:spTgt spid="380946"/>
                                        </p:tgtEl>
                                      </p:cBhvr>
                                      <p:from x="10000" y="10000"/>
                                      <p:to x="200000" y="450000"/>
                                    </p:animScale>
                                    <p:animScale>
                                      <p:cBhvr>
                                        <p:cTn id="45" dur="615" accel="100000" fill="hold">
                                          <p:stCondLst>
                                            <p:cond delay="385"/>
                                          </p:stCondLst>
                                        </p:cTn>
                                        <p:tgtEl>
                                          <p:spTgt spid="380946"/>
                                        </p:tgtEl>
                                      </p:cBhvr>
                                      <p:from x="200000" y="450000"/>
                                      <p:to x="100000" y="100000"/>
                                    </p:animScale>
                                    <p:set>
                                      <p:cBhvr>
                                        <p:cTn id="46" dur="385" fill="hold"/>
                                        <p:tgtEl>
                                          <p:spTgt spid="380946"/>
                                        </p:tgtEl>
                                        <p:attrNameLst>
                                          <p:attrName>ppt_x</p:attrName>
                                        </p:attrNameLst>
                                      </p:cBhvr>
                                      <p:to>
                                        <p:strVal val="(0.5)"/>
                                      </p:to>
                                    </p:set>
                                    <p:anim from="(0.5)" to="(#ppt_x)" calcmode="lin" valueType="num">
                                      <p:cBhvr>
                                        <p:cTn id="47" dur="615" accel="100000" fill="hold">
                                          <p:stCondLst>
                                            <p:cond delay="385"/>
                                          </p:stCondLst>
                                        </p:cTn>
                                        <p:tgtEl>
                                          <p:spTgt spid="380946"/>
                                        </p:tgtEl>
                                        <p:attrNameLst>
                                          <p:attrName>ppt_x</p:attrName>
                                        </p:attrNameLst>
                                      </p:cBhvr>
                                    </p:anim>
                                    <p:set>
                                      <p:cBhvr>
                                        <p:cTn id="48" dur="385" fill="hold"/>
                                        <p:tgtEl>
                                          <p:spTgt spid="380946"/>
                                        </p:tgtEl>
                                        <p:attrNameLst>
                                          <p:attrName>ppt_y</p:attrName>
                                        </p:attrNameLst>
                                      </p:cBhvr>
                                      <p:to>
                                        <p:strVal val="(#ppt_y+0.4)"/>
                                      </p:to>
                                    </p:set>
                                    <p:anim from="(#ppt_y+0.4)" to="(#ppt_y)" calcmode="lin" valueType="num">
                                      <p:cBhvr>
                                        <p:cTn id="49" dur="615" accel="100000" fill="hold">
                                          <p:stCondLst>
                                            <p:cond delay="385"/>
                                          </p:stCondLst>
                                        </p:cTn>
                                        <p:tgtEl>
                                          <p:spTgt spid="38094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9" grpId="0" animBg="1"/>
      <p:bldP spid="380941" grpId="0" animBg="1"/>
      <p:bldP spid="380942" grpId="0" animBg="1"/>
      <p:bldP spid="380943" grpId="0" animBg="1"/>
      <p:bldP spid="380944" grpId="0" animBg="1"/>
      <p:bldP spid="380945" grpId="0" animBg="1"/>
      <p:bldP spid="38094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1326799" y="-12699"/>
            <a:ext cx="8001000" cy="1143000"/>
          </a:xfrm>
        </p:spPr>
        <p:txBody>
          <a:bodyPr/>
          <a:lstStyle/>
          <a:p>
            <a:r>
              <a:rPr lang="en-US" altLang="en-US" dirty="0">
                <a:solidFill>
                  <a:schemeClr val="tx1"/>
                </a:solidFill>
              </a:rPr>
              <a:t> The Light Spreads Further</a:t>
            </a:r>
          </a:p>
        </p:txBody>
      </p:sp>
      <p:pic>
        <p:nvPicPr>
          <p:cNvPr id="417795" name="Picture 3" descr="Site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133600"/>
            <a:ext cx="7143750" cy="3590925"/>
          </a:xfrm>
          <a:prstGeom prst="rect">
            <a:avLst/>
          </a:prstGeom>
          <a:noFill/>
          <a:extLst>
            <a:ext uri="{909E8E84-426E-40DD-AFC4-6F175D3DCCD1}">
              <a14:hiddenFill xmlns:a14="http://schemas.microsoft.com/office/drawing/2010/main">
                <a:solidFill>
                  <a:srgbClr val="FFFFFF"/>
                </a:solidFill>
              </a14:hiddenFill>
            </a:ext>
          </a:extLst>
        </p:spPr>
      </p:pic>
      <p:sp>
        <p:nvSpPr>
          <p:cNvPr id="417796" name="Oval 4"/>
          <p:cNvSpPr>
            <a:spLocks noChangeArrowheads="1"/>
          </p:cNvSpPr>
          <p:nvPr/>
        </p:nvSpPr>
        <p:spPr bwMode="auto">
          <a:xfrm>
            <a:off x="4860925" y="3284538"/>
            <a:ext cx="144463" cy="146050"/>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algn="ctr" eaLnBrk="0" hangingPunct="0"/>
            <a:endParaRPr lang="en-GB" altLang="en-US" sz="1200" b="1">
              <a:solidFill>
                <a:schemeClr val="bg1"/>
              </a:solidFill>
              <a:latin typeface="Arial" panose="020B0604020202020204" pitchFamily="34" charset="0"/>
            </a:endParaRPr>
          </a:p>
        </p:txBody>
      </p:sp>
      <p:sp>
        <p:nvSpPr>
          <p:cNvPr id="417797" name="Line 5"/>
          <p:cNvSpPr>
            <a:spLocks noChangeShapeType="1"/>
          </p:cNvSpPr>
          <p:nvPr/>
        </p:nvSpPr>
        <p:spPr bwMode="auto">
          <a:xfrm flipH="1" flipV="1">
            <a:off x="4356100" y="2854325"/>
            <a:ext cx="504825" cy="431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798" name="Line 6"/>
          <p:cNvSpPr>
            <a:spLocks noChangeShapeType="1"/>
          </p:cNvSpPr>
          <p:nvPr/>
        </p:nvSpPr>
        <p:spPr bwMode="auto">
          <a:xfrm flipH="1" flipV="1">
            <a:off x="3997325" y="3070225"/>
            <a:ext cx="863600" cy="2873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799" name="Line 7"/>
          <p:cNvSpPr>
            <a:spLocks noChangeShapeType="1"/>
          </p:cNvSpPr>
          <p:nvPr/>
        </p:nvSpPr>
        <p:spPr bwMode="auto">
          <a:xfrm flipH="1" flipV="1">
            <a:off x="4932363" y="2925763"/>
            <a:ext cx="0" cy="36036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800" name="Line 8"/>
          <p:cNvSpPr>
            <a:spLocks noChangeShapeType="1"/>
          </p:cNvSpPr>
          <p:nvPr/>
        </p:nvSpPr>
        <p:spPr bwMode="auto">
          <a:xfrm>
            <a:off x="4932363" y="3430588"/>
            <a:ext cx="73025" cy="28733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805" name="Title"/>
          <p:cNvSpPr txBox="1">
            <a:spLocks noChangeArrowheads="1"/>
          </p:cNvSpPr>
          <p:nvPr/>
        </p:nvSpPr>
        <p:spPr bwMode="auto">
          <a:xfrm>
            <a:off x="1692275" y="1268413"/>
            <a:ext cx="52562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r>
              <a:rPr lang="en-US" altLang="en-US" sz="1400" b="1" dirty="0">
                <a:solidFill>
                  <a:srgbClr val="C00000"/>
                </a:solidFill>
                <a:latin typeface="Arial" panose="020B0604020202020204" pitchFamily="34" charset="0"/>
              </a:rPr>
              <a:t>His companions disseminated His message around the world and humanity has reaped benefits wherever and whenever Prophet Muhammad’s guidance has been followed</a:t>
            </a:r>
          </a:p>
        </p:txBody>
      </p:sp>
      <p:sp>
        <p:nvSpPr>
          <p:cNvPr id="417806" name="Line 14"/>
          <p:cNvSpPr>
            <a:spLocks noChangeShapeType="1"/>
          </p:cNvSpPr>
          <p:nvPr/>
        </p:nvSpPr>
        <p:spPr bwMode="auto">
          <a:xfrm flipH="1">
            <a:off x="4573588" y="3430588"/>
            <a:ext cx="287337" cy="2159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807" name="Line 15"/>
          <p:cNvSpPr>
            <a:spLocks noChangeShapeType="1"/>
          </p:cNvSpPr>
          <p:nvPr/>
        </p:nvSpPr>
        <p:spPr bwMode="auto">
          <a:xfrm flipV="1">
            <a:off x="5005388" y="2854325"/>
            <a:ext cx="576262" cy="5032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808" name="Line 16"/>
          <p:cNvSpPr>
            <a:spLocks noChangeShapeType="1"/>
          </p:cNvSpPr>
          <p:nvPr/>
        </p:nvSpPr>
        <p:spPr bwMode="auto">
          <a:xfrm>
            <a:off x="5005388" y="3430588"/>
            <a:ext cx="576262" cy="7143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809" name="Line 17"/>
          <p:cNvSpPr>
            <a:spLocks noChangeShapeType="1"/>
          </p:cNvSpPr>
          <p:nvPr/>
        </p:nvSpPr>
        <p:spPr bwMode="auto">
          <a:xfrm>
            <a:off x="5005388" y="3502025"/>
            <a:ext cx="1150937" cy="431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810" name="Line 18"/>
          <p:cNvSpPr>
            <a:spLocks noChangeShapeType="1"/>
          </p:cNvSpPr>
          <p:nvPr/>
        </p:nvSpPr>
        <p:spPr bwMode="auto">
          <a:xfrm flipV="1">
            <a:off x="5076825" y="3141663"/>
            <a:ext cx="936625" cy="2174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7811" name="Cloud"/>
          <p:cNvSpPr>
            <a:spLocks noEditPoints="1" noChangeArrowheads="1"/>
          </p:cNvSpPr>
          <p:nvPr/>
        </p:nvSpPr>
        <p:spPr bwMode="auto">
          <a:xfrm>
            <a:off x="6588125" y="3646488"/>
            <a:ext cx="2376488" cy="180022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67 w 21600"/>
              <a:gd name="T5" fmla="*/ 10800 h 21600"/>
              <a:gd name="T6" fmla="*/ 10800 w 21600"/>
              <a:gd name="T7" fmla="*/ 21577 h 21600"/>
              <a:gd name="T8" fmla="*/ 21582 w 21600"/>
              <a:gd name="T9" fmla="*/ 10800 h 21600"/>
              <a:gd name="T10" fmla="*/ 10800 w 21600"/>
              <a:gd name="T11" fmla="*/ 1235 h 21600"/>
              <a:gd name="T12" fmla="*/ 3163 w 21600"/>
              <a:gd name="T13" fmla="*/ 3163 h 21600"/>
              <a:gd name="T14" fmla="*/ 18437 w 21600"/>
              <a:gd name="T15" fmla="*/ 18437 h 21600"/>
            </a:gdLst>
            <a:ahLst/>
            <a:cxnLst>
              <a:cxn ang="0">
                <a:pos x="T4" y="T5"/>
              </a:cxn>
              <a:cxn ang="0">
                <a:pos x="T6" y="T7"/>
              </a:cxn>
              <a:cxn ang="0">
                <a:pos x="T8" y="T9"/>
              </a:cxn>
              <a:cxn ang="0">
                <a:pos x="T10" y="T11"/>
              </a:cxn>
            </a:cxnLst>
            <a:rect l="T12" t="T13" r="T14" b="T15"/>
            <a:pathLst>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Lst>
          </a:custGeom>
          <a:solidFill>
            <a:srgbClr val="FFFF99"/>
          </a:solidFill>
          <a:ln w="9525">
            <a:solidFill>
              <a:srgbClr val="000000"/>
            </a:solidFill>
            <a:miter lim="800000"/>
            <a:headEnd/>
            <a:tailEnd/>
          </a:ln>
          <a:effectLst>
            <a:outerShdw dist="35921" dir="2700000" algn="ctr" rotWithShape="0">
              <a:srgbClr val="000000"/>
            </a:outerShdw>
          </a:effectLst>
        </p:spPr>
        <p:txBody>
          <a:bodyPr anchor="ctr"/>
          <a:lstStyle/>
          <a:p>
            <a:pPr algn="ctr" eaLnBrk="0" hangingPunct="0"/>
            <a:r>
              <a:rPr lang="en-US" altLang="en-US" sz="1200" b="1">
                <a:solidFill>
                  <a:schemeClr val="bg2"/>
                </a:solidFill>
                <a:latin typeface="Arial" panose="020B0604020202020204" pitchFamily="34" charset="0"/>
              </a:rPr>
              <a:t>‘The Muslim World has given many innovations that we take for granted in our daily life.’ </a:t>
            </a:r>
            <a:r>
              <a:rPr lang="en-US" altLang="en-US" sz="900" b="1">
                <a:solidFill>
                  <a:schemeClr val="bg2"/>
                </a:solidFill>
                <a:latin typeface="Arial" panose="020B0604020202020204" pitchFamily="34" charset="0"/>
              </a:rPr>
              <a:t>How Islamic Inventors changed the world,</a:t>
            </a:r>
            <a:r>
              <a:rPr lang="en-US" altLang="en-US" sz="1200" b="1">
                <a:solidFill>
                  <a:schemeClr val="bg2"/>
                </a:solidFill>
                <a:latin typeface="Arial" panose="020B0604020202020204" pitchFamily="34" charset="0"/>
              </a:rPr>
              <a:t> </a:t>
            </a:r>
            <a:r>
              <a:rPr lang="en-US" altLang="en-US" sz="800" b="1">
                <a:solidFill>
                  <a:schemeClr val="bg2"/>
                </a:solidFill>
                <a:latin typeface="Arial" panose="020B0604020202020204" pitchFamily="34" charset="0"/>
              </a:rPr>
              <a:t>The Independent</a:t>
            </a:r>
          </a:p>
        </p:txBody>
      </p:sp>
      <p:sp>
        <p:nvSpPr>
          <p:cNvPr id="417812" name="Cloud"/>
          <p:cNvSpPr>
            <a:spLocks noEditPoints="1" noChangeArrowheads="1"/>
          </p:cNvSpPr>
          <p:nvPr/>
        </p:nvSpPr>
        <p:spPr bwMode="auto">
          <a:xfrm>
            <a:off x="0" y="1700213"/>
            <a:ext cx="1979613" cy="115252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67 w 21600"/>
              <a:gd name="T5" fmla="*/ 10800 h 21600"/>
              <a:gd name="T6" fmla="*/ 10800 w 21600"/>
              <a:gd name="T7" fmla="*/ 21577 h 21600"/>
              <a:gd name="T8" fmla="*/ 21582 w 21600"/>
              <a:gd name="T9" fmla="*/ 10800 h 21600"/>
              <a:gd name="T10" fmla="*/ 10800 w 21600"/>
              <a:gd name="T11" fmla="*/ 1235 h 21600"/>
              <a:gd name="T12" fmla="*/ 3163 w 21600"/>
              <a:gd name="T13" fmla="*/ 3163 h 21600"/>
              <a:gd name="T14" fmla="*/ 18437 w 21600"/>
              <a:gd name="T15" fmla="*/ 18437 h 21600"/>
            </a:gdLst>
            <a:ahLst/>
            <a:cxnLst>
              <a:cxn ang="0">
                <a:pos x="T4" y="T5"/>
              </a:cxn>
              <a:cxn ang="0">
                <a:pos x="T6" y="T7"/>
              </a:cxn>
              <a:cxn ang="0">
                <a:pos x="T8" y="T9"/>
              </a:cxn>
              <a:cxn ang="0">
                <a:pos x="T10" y="T11"/>
              </a:cxn>
            </a:cxnLst>
            <a:rect l="T12" t="T13" r="T14" b="T15"/>
            <a:pathLst>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Lst>
          </a:custGeom>
          <a:solidFill>
            <a:srgbClr val="FFFF99"/>
          </a:solidFill>
          <a:ln w="9525">
            <a:solidFill>
              <a:srgbClr val="000000"/>
            </a:solidFill>
            <a:miter lim="800000"/>
            <a:headEnd/>
            <a:tailEnd/>
          </a:ln>
          <a:effectLst>
            <a:outerShdw dist="35921" dir="2700000" algn="ctr" rotWithShape="0">
              <a:srgbClr val="000000"/>
            </a:outerShdw>
          </a:effectLst>
        </p:spPr>
        <p:txBody>
          <a:bodyPr anchor="ctr"/>
          <a:lstStyle/>
          <a:p>
            <a:pPr algn="ctr" eaLnBrk="0" hangingPunct="0"/>
            <a:r>
              <a:rPr lang="en-US" altLang="en-US" sz="1200" b="1">
                <a:solidFill>
                  <a:schemeClr val="bg2"/>
                </a:solidFill>
                <a:latin typeface="Arial" panose="020B0604020202020204" pitchFamily="34" charset="0"/>
              </a:rPr>
              <a:t>More than 1 billion followers today</a:t>
            </a:r>
            <a:endParaRPr lang="en-US" altLang="en-US" sz="800" b="1">
              <a:solidFill>
                <a:schemeClr val="bg2"/>
              </a:solidFill>
              <a:latin typeface="Arial" panose="020B0604020202020204" pitchFamily="34" charset="0"/>
            </a:endParaRPr>
          </a:p>
        </p:txBody>
      </p:sp>
      <p:sp>
        <p:nvSpPr>
          <p:cNvPr id="417813" name="Cloud"/>
          <p:cNvSpPr>
            <a:spLocks noEditPoints="1" noChangeArrowheads="1"/>
          </p:cNvSpPr>
          <p:nvPr/>
        </p:nvSpPr>
        <p:spPr bwMode="auto">
          <a:xfrm>
            <a:off x="6443663" y="1773238"/>
            <a:ext cx="1979612" cy="115252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67 w 21600"/>
              <a:gd name="T5" fmla="*/ 10800 h 21600"/>
              <a:gd name="T6" fmla="*/ 10800 w 21600"/>
              <a:gd name="T7" fmla="*/ 21577 h 21600"/>
              <a:gd name="T8" fmla="*/ 21582 w 21600"/>
              <a:gd name="T9" fmla="*/ 10800 h 21600"/>
              <a:gd name="T10" fmla="*/ 10800 w 21600"/>
              <a:gd name="T11" fmla="*/ 1235 h 21600"/>
              <a:gd name="T12" fmla="*/ 3163 w 21600"/>
              <a:gd name="T13" fmla="*/ 3163 h 21600"/>
              <a:gd name="T14" fmla="*/ 18437 w 21600"/>
              <a:gd name="T15" fmla="*/ 18437 h 21600"/>
            </a:gdLst>
            <a:ahLst/>
            <a:cxnLst>
              <a:cxn ang="0">
                <a:pos x="T4" y="T5"/>
              </a:cxn>
              <a:cxn ang="0">
                <a:pos x="T6" y="T7"/>
              </a:cxn>
              <a:cxn ang="0">
                <a:pos x="T8" y="T9"/>
              </a:cxn>
              <a:cxn ang="0">
                <a:pos x="T10" y="T11"/>
              </a:cxn>
            </a:cxnLst>
            <a:rect l="T12" t="T13" r="T14" b="T15"/>
            <a:pathLst>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Lst>
          </a:custGeom>
          <a:solidFill>
            <a:srgbClr val="FFFF99"/>
          </a:solidFill>
          <a:ln w="9525">
            <a:solidFill>
              <a:srgbClr val="000000"/>
            </a:solidFill>
            <a:miter lim="800000"/>
            <a:headEnd/>
            <a:tailEnd/>
          </a:ln>
          <a:effectLst>
            <a:outerShdw dist="35921" dir="2700000" algn="ctr" rotWithShape="0">
              <a:srgbClr val="000000"/>
            </a:outerShdw>
          </a:effectLst>
        </p:spPr>
        <p:txBody>
          <a:bodyPr anchor="ctr"/>
          <a:lstStyle/>
          <a:p>
            <a:pPr algn="ctr" eaLnBrk="0" hangingPunct="0"/>
            <a:r>
              <a:rPr lang="en-US" altLang="en-US" sz="1200" b="1">
                <a:solidFill>
                  <a:schemeClr val="bg2"/>
                </a:solidFill>
                <a:latin typeface="Arial" panose="020B0604020202020204" pitchFamily="34" charset="0"/>
              </a:rPr>
              <a:t>Established God-fearing, just, peaceful and prosperous state</a:t>
            </a:r>
            <a:endParaRPr lang="en-US" altLang="en-US" sz="800" b="1">
              <a:solidFill>
                <a:schemeClr val="bg2"/>
              </a:solidFill>
              <a:latin typeface="Arial" panose="020B0604020202020204" pitchFamily="34" charset="0"/>
            </a:endParaRPr>
          </a:p>
        </p:txBody>
      </p:sp>
      <p:sp>
        <p:nvSpPr>
          <p:cNvPr id="417814" name="Line 22"/>
          <p:cNvSpPr>
            <a:spLocks noChangeShapeType="1"/>
          </p:cNvSpPr>
          <p:nvPr/>
        </p:nvSpPr>
        <p:spPr bwMode="auto">
          <a:xfrm flipH="1">
            <a:off x="4140200" y="3357563"/>
            <a:ext cx="71913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TextBox 23"/>
          <p:cNvSpPr txBox="1"/>
          <p:nvPr/>
        </p:nvSpPr>
        <p:spPr>
          <a:xfrm>
            <a:off x="1270" y="5609188"/>
            <a:ext cx="9125090" cy="1298817"/>
          </a:xfrm>
          <a:prstGeom prst="rect">
            <a:avLst/>
          </a:prstGeom>
          <a:solidFill>
            <a:srgbClr val="7030A0"/>
          </a:solidFill>
        </p:spPr>
        <p:txBody>
          <a:bodyPr wrap="square" rtlCol="0">
            <a:spAutoFit/>
          </a:bodyPr>
          <a:lstStyle/>
          <a:p>
            <a:pPr eaLnBrk="0" hangingPunct="0">
              <a:buNone/>
            </a:pPr>
            <a:r>
              <a:rPr lang="en-US" altLang="en-US" sz="1400" i="1" dirty="0" smtClean="0">
                <a:solidFill>
                  <a:schemeClr val="bg1"/>
                </a:solidFill>
                <a:latin typeface="Arial" panose="020B0604020202020204" pitchFamily="34" charset="0"/>
              </a:rPr>
              <a:t>Observation:</a:t>
            </a:r>
          </a:p>
          <a:p>
            <a:pPr eaLnBrk="0" hangingPunct="0">
              <a:buNone/>
            </a:pPr>
            <a:r>
              <a:rPr lang="en-US" altLang="en-US" sz="1400" i="1" dirty="0">
                <a:solidFill>
                  <a:schemeClr val="bg1"/>
                </a:solidFill>
                <a:latin typeface="Arial" panose="020B0604020202020204" pitchFamily="34" charset="0"/>
              </a:rPr>
              <a:t> Human history has never known such a complete transformation of a society or a place before or since </a:t>
            </a:r>
            <a:r>
              <a:rPr lang="en-US" altLang="en-US" sz="1400" i="1" dirty="0" smtClean="0">
                <a:solidFill>
                  <a:schemeClr val="bg1"/>
                </a:solidFill>
                <a:latin typeface="Arial" panose="020B0604020202020204" pitchFamily="34" charset="0"/>
              </a:rPr>
              <a:t>and </a:t>
            </a:r>
            <a:r>
              <a:rPr lang="en-US" altLang="en-US" sz="1400" i="1" dirty="0">
                <a:solidFill>
                  <a:schemeClr val="bg1"/>
                </a:solidFill>
                <a:latin typeface="Arial" panose="020B0604020202020204" pitchFamily="34" charset="0"/>
              </a:rPr>
              <a:t>IMAGINE all these unbelievable wonders in JUST OVER TWO DECADES.”</a:t>
            </a:r>
          </a:p>
          <a:p>
            <a:pPr eaLnBrk="0" hangingPunct="0">
              <a:buNone/>
            </a:pPr>
            <a:endParaRPr lang="en-US" altLang="en-US" sz="1400" i="1" dirty="0">
              <a:solidFill>
                <a:schemeClr val="bg1"/>
              </a:solidFill>
              <a:latin typeface="Arial" panose="020B0604020202020204" pitchFamily="34" charset="0"/>
            </a:endParaRPr>
          </a:p>
          <a:p>
            <a:pPr eaLnBrk="0" hangingPunct="0">
              <a:buNone/>
            </a:pPr>
            <a:r>
              <a:rPr lang="en-US" altLang="en-US" sz="1050" i="1" dirty="0">
                <a:solidFill>
                  <a:schemeClr val="bg1"/>
                </a:solidFill>
                <a:latin typeface="Arial" panose="020B0604020202020204" pitchFamily="34" charset="0"/>
              </a:rPr>
              <a:t>     Michael H. Hart, THE 100: A RANKING OF THE MOST INFLUENTIAL PERSONS IN HISTORY</a:t>
            </a:r>
            <a:r>
              <a:rPr lang="en-US" altLang="en-US" sz="900" i="1" dirty="0">
                <a:solidFill>
                  <a:schemeClr val="bg1"/>
                </a:solidFill>
                <a:latin typeface="Arial" panose="020B0604020202020204" pitchFamily="34" charset="0"/>
              </a:rPr>
              <a:t> </a:t>
            </a:r>
            <a:r>
              <a:rPr lang="en-US" altLang="en-US" sz="1400" i="1" dirty="0" smtClean="0">
                <a:solidFill>
                  <a:schemeClr val="bg1"/>
                </a:solidFill>
                <a:latin typeface="Arial" panose="020B0604020202020204" pitchFamily="34" charset="0"/>
              </a:rPr>
              <a:t> </a:t>
            </a:r>
          </a:p>
        </p:txBody>
      </p:sp>
    </p:spTree>
    <p:extLst>
      <p:ext uri="{BB962C8B-B14F-4D97-AF65-F5344CB8AC3E}">
        <p14:creationId xmlns:p14="http://schemas.microsoft.com/office/powerpoint/2010/main" val="3030515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417797"/>
                                        </p:tgtEl>
                                        <p:attrNameLst>
                                          <p:attrName>style.visibility</p:attrName>
                                        </p:attrNameLst>
                                      </p:cBhvr>
                                      <p:to>
                                        <p:strVal val="visible"/>
                                      </p:to>
                                    </p:set>
                                    <p:animEffect transition="in" filter="slide(fromRight)">
                                      <p:cBhvr>
                                        <p:cTn id="7" dur="500"/>
                                        <p:tgtEl>
                                          <p:spTgt spid="417797"/>
                                        </p:tgtEl>
                                      </p:cBhvr>
                                    </p:animEffect>
                                  </p:childTnLst>
                                </p:cTn>
                              </p:par>
                            </p:childTnLst>
                          </p:cTn>
                        </p:par>
                        <p:par>
                          <p:cTn id="8" fill="hold" nodeType="afterGroup">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417798"/>
                                        </p:tgtEl>
                                        <p:attrNameLst>
                                          <p:attrName>style.visibility</p:attrName>
                                        </p:attrNameLst>
                                      </p:cBhvr>
                                      <p:to>
                                        <p:strVal val="visible"/>
                                      </p:to>
                                    </p:set>
                                    <p:animEffect transition="in" filter="slide(fromRight)">
                                      <p:cBhvr>
                                        <p:cTn id="11" dur="500"/>
                                        <p:tgtEl>
                                          <p:spTgt spid="417798"/>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417799"/>
                                        </p:tgtEl>
                                        <p:attrNameLst>
                                          <p:attrName>style.visibility</p:attrName>
                                        </p:attrNameLst>
                                      </p:cBhvr>
                                      <p:to>
                                        <p:strVal val="visible"/>
                                      </p:to>
                                    </p:set>
                                    <p:animEffect transition="in" filter="slide(fromBottom)">
                                      <p:cBhvr>
                                        <p:cTn id="15" dur="500"/>
                                        <p:tgtEl>
                                          <p:spTgt spid="417799"/>
                                        </p:tgtEl>
                                      </p:cBhvr>
                                    </p:animEffect>
                                  </p:childTnLst>
                                </p:cTn>
                              </p:par>
                            </p:childTnLst>
                          </p:cTn>
                        </p:par>
                        <p:par>
                          <p:cTn id="16" fill="hold" nodeType="afterGroup">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417800"/>
                                        </p:tgtEl>
                                        <p:attrNameLst>
                                          <p:attrName>style.visibility</p:attrName>
                                        </p:attrNameLst>
                                      </p:cBhvr>
                                      <p:to>
                                        <p:strVal val="visible"/>
                                      </p:to>
                                    </p:set>
                                    <p:animEffect transition="in" filter="slide(fromTop)">
                                      <p:cBhvr>
                                        <p:cTn id="19" dur="500"/>
                                        <p:tgtEl>
                                          <p:spTgt spid="417800"/>
                                        </p:tgtEl>
                                      </p:cBhvr>
                                    </p:animEffect>
                                  </p:childTnLst>
                                </p:cTn>
                              </p:par>
                            </p:childTnLst>
                          </p:cTn>
                        </p:par>
                        <p:par>
                          <p:cTn id="20" fill="hold" nodeType="afterGroup">
                            <p:stCondLst>
                              <p:cond delay="2000"/>
                            </p:stCondLst>
                            <p:childTnLst>
                              <p:par>
                                <p:cTn id="21" presetID="12" presetClass="entr" presetSubtype="1" fill="hold" grpId="0" nodeType="afterEffect">
                                  <p:stCondLst>
                                    <p:cond delay="0"/>
                                  </p:stCondLst>
                                  <p:childTnLst>
                                    <p:set>
                                      <p:cBhvr>
                                        <p:cTn id="22" dur="1" fill="hold">
                                          <p:stCondLst>
                                            <p:cond delay="0"/>
                                          </p:stCondLst>
                                        </p:cTn>
                                        <p:tgtEl>
                                          <p:spTgt spid="417806"/>
                                        </p:tgtEl>
                                        <p:attrNameLst>
                                          <p:attrName>style.visibility</p:attrName>
                                        </p:attrNameLst>
                                      </p:cBhvr>
                                      <p:to>
                                        <p:strVal val="visible"/>
                                      </p:to>
                                    </p:set>
                                    <p:animEffect transition="in" filter="slide(fromTop)">
                                      <p:cBhvr>
                                        <p:cTn id="23" dur="500"/>
                                        <p:tgtEl>
                                          <p:spTgt spid="417806"/>
                                        </p:tgtEl>
                                      </p:cBhvr>
                                    </p:animEffect>
                                  </p:childTnLst>
                                </p:cTn>
                              </p:par>
                            </p:childTnLst>
                          </p:cTn>
                        </p:par>
                        <p:par>
                          <p:cTn id="24" fill="hold" nodeType="afterGroup">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417807"/>
                                        </p:tgtEl>
                                        <p:attrNameLst>
                                          <p:attrName>style.visibility</p:attrName>
                                        </p:attrNameLst>
                                      </p:cBhvr>
                                      <p:to>
                                        <p:strVal val="visible"/>
                                      </p:to>
                                    </p:set>
                                    <p:animEffect transition="in" filter="slide(fromBottom)">
                                      <p:cBhvr>
                                        <p:cTn id="27" dur="500"/>
                                        <p:tgtEl>
                                          <p:spTgt spid="417807"/>
                                        </p:tgtEl>
                                      </p:cBhvr>
                                    </p:animEffect>
                                  </p:childTnLst>
                                </p:cTn>
                              </p:par>
                            </p:childTnLst>
                          </p:cTn>
                        </p:par>
                        <p:par>
                          <p:cTn id="28" fill="hold" nodeType="afterGroup">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417808"/>
                                        </p:tgtEl>
                                        <p:attrNameLst>
                                          <p:attrName>style.visibility</p:attrName>
                                        </p:attrNameLst>
                                      </p:cBhvr>
                                      <p:to>
                                        <p:strVal val="visible"/>
                                      </p:to>
                                    </p:set>
                                    <p:animEffect transition="in" filter="slide(fromLeft)">
                                      <p:cBhvr>
                                        <p:cTn id="31" dur="500"/>
                                        <p:tgtEl>
                                          <p:spTgt spid="417808"/>
                                        </p:tgtEl>
                                      </p:cBhvr>
                                    </p:animEffect>
                                  </p:childTnLst>
                                </p:cTn>
                              </p:par>
                            </p:childTnLst>
                          </p:cTn>
                        </p:par>
                        <p:par>
                          <p:cTn id="32" fill="hold" nodeType="afterGroup">
                            <p:stCondLst>
                              <p:cond delay="3500"/>
                            </p:stCondLst>
                            <p:childTnLst>
                              <p:par>
                                <p:cTn id="33" presetID="12" presetClass="entr" presetSubtype="8" fill="hold" grpId="0" nodeType="afterEffect">
                                  <p:stCondLst>
                                    <p:cond delay="0"/>
                                  </p:stCondLst>
                                  <p:childTnLst>
                                    <p:set>
                                      <p:cBhvr>
                                        <p:cTn id="34" dur="1" fill="hold">
                                          <p:stCondLst>
                                            <p:cond delay="0"/>
                                          </p:stCondLst>
                                        </p:cTn>
                                        <p:tgtEl>
                                          <p:spTgt spid="417809"/>
                                        </p:tgtEl>
                                        <p:attrNameLst>
                                          <p:attrName>style.visibility</p:attrName>
                                        </p:attrNameLst>
                                      </p:cBhvr>
                                      <p:to>
                                        <p:strVal val="visible"/>
                                      </p:to>
                                    </p:set>
                                    <p:animEffect transition="in" filter="slide(fromLeft)">
                                      <p:cBhvr>
                                        <p:cTn id="35" dur="500"/>
                                        <p:tgtEl>
                                          <p:spTgt spid="417809"/>
                                        </p:tgtEl>
                                      </p:cBhvr>
                                    </p:animEffect>
                                  </p:childTnLst>
                                </p:cTn>
                              </p:par>
                            </p:childTnLst>
                          </p:cTn>
                        </p:par>
                        <p:par>
                          <p:cTn id="36" fill="hold" nodeType="afterGroup">
                            <p:stCondLst>
                              <p:cond delay="4000"/>
                            </p:stCondLst>
                            <p:childTnLst>
                              <p:par>
                                <p:cTn id="37" presetID="12" presetClass="entr" presetSubtype="8" fill="hold" grpId="0" nodeType="afterEffect">
                                  <p:stCondLst>
                                    <p:cond delay="0"/>
                                  </p:stCondLst>
                                  <p:childTnLst>
                                    <p:set>
                                      <p:cBhvr>
                                        <p:cTn id="38" dur="1" fill="hold">
                                          <p:stCondLst>
                                            <p:cond delay="0"/>
                                          </p:stCondLst>
                                        </p:cTn>
                                        <p:tgtEl>
                                          <p:spTgt spid="417810"/>
                                        </p:tgtEl>
                                        <p:attrNameLst>
                                          <p:attrName>style.visibility</p:attrName>
                                        </p:attrNameLst>
                                      </p:cBhvr>
                                      <p:to>
                                        <p:strVal val="visible"/>
                                      </p:to>
                                    </p:set>
                                    <p:animEffect transition="in" filter="slide(fromLeft)">
                                      <p:cBhvr>
                                        <p:cTn id="39" dur="500"/>
                                        <p:tgtEl>
                                          <p:spTgt spid="417810"/>
                                        </p:tgtEl>
                                      </p:cBhvr>
                                    </p:animEffect>
                                  </p:childTnLst>
                                </p:cTn>
                              </p:par>
                            </p:childTnLst>
                          </p:cTn>
                        </p:par>
                        <p:par>
                          <p:cTn id="40" fill="hold" nodeType="afterGroup">
                            <p:stCondLst>
                              <p:cond delay="4500"/>
                            </p:stCondLst>
                            <p:childTnLst>
                              <p:par>
                                <p:cTn id="41" presetID="12" presetClass="entr" presetSubtype="4" fill="hold" grpId="0" nodeType="afterEffect">
                                  <p:stCondLst>
                                    <p:cond delay="0"/>
                                  </p:stCondLst>
                                  <p:childTnLst>
                                    <p:set>
                                      <p:cBhvr>
                                        <p:cTn id="42" dur="1" fill="hold">
                                          <p:stCondLst>
                                            <p:cond delay="0"/>
                                          </p:stCondLst>
                                        </p:cTn>
                                        <p:tgtEl>
                                          <p:spTgt spid="417811"/>
                                        </p:tgtEl>
                                        <p:attrNameLst>
                                          <p:attrName>style.visibility</p:attrName>
                                        </p:attrNameLst>
                                      </p:cBhvr>
                                      <p:to>
                                        <p:strVal val="visible"/>
                                      </p:to>
                                    </p:set>
                                    <p:animEffect transition="in" filter="slide(fromBottom)">
                                      <p:cBhvr>
                                        <p:cTn id="43" dur="500"/>
                                        <p:tgtEl>
                                          <p:spTgt spid="417811"/>
                                        </p:tgtEl>
                                      </p:cBhvr>
                                    </p:animEffect>
                                  </p:childTnLst>
                                </p:cTn>
                              </p:par>
                            </p:childTnLst>
                          </p:cTn>
                        </p:par>
                        <p:par>
                          <p:cTn id="44" fill="hold" nodeType="afterGroup">
                            <p:stCondLst>
                              <p:cond delay="5000"/>
                            </p:stCondLst>
                            <p:childTnLst>
                              <p:par>
                                <p:cTn id="45" presetID="12" presetClass="entr" presetSubtype="4" fill="hold" grpId="0" nodeType="afterEffect">
                                  <p:stCondLst>
                                    <p:cond delay="0"/>
                                  </p:stCondLst>
                                  <p:childTnLst>
                                    <p:set>
                                      <p:cBhvr>
                                        <p:cTn id="46" dur="1" fill="hold">
                                          <p:stCondLst>
                                            <p:cond delay="0"/>
                                          </p:stCondLst>
                                        </p:cTn>
                                        <p:tgtEl>
                                          <p:spTgt spid="417812"/>
                                        </p:tgtEl>
                                        <p:attrNameLst>
                                          <p:attrName>style.visibility</p:attrName>
                                        </p:attrNameLst>
                                      </p:cBhvr>
                                      <p:to>
                                        <p:strVal val="visible"/>
                                      </p:to>
                                    </p:set>
                                    <p:animEffect transition="in" filter="slide(fromBottom)">
                                      <p:cBhvr>
                                        <p:cTn id="47" dur="500"/>
                                        <p:tgtEl>
                                          <p:spTgt spid="417812"/>
                                        </p:tgtEl>
                                      </p:cBhvr>
                                    </p:animEffect>
                                  </p:childTnLst>
                                </p:cTn>
                              </p:par>
                            </p:childTnLst>
                          </p:cTn>
                        </p:par>
                        <p:par>
                          <p:cTn id="48" fill="hold" nodeType="afterGroup">
                            <p:stCondLst>
                              <p:cond delay="5500"/>
                            </p:stCondLst>
                            <p:childTnLst>
                              <p:par>
                                <p:cTn id="49" presetID="12" presetClass="entr" presetSubtype="4" fill="hold" grpId="0" nodeType="afterEffect">
                                  <p:stCondLst>
                                    <p:cond delay="0"/>
                                  </p:stCondLst>
                                  <p:childTnLst>
                                    <p:set>
                                      <p:cBhvr>
                                        <p:cTn id="50" dur="1" fill="hold">
                                          <p:stCondLst>
                                            <p:cond delay="0"/>
                                          </p:stCondLst>
                                        </p:cTn>
                                        <p:tgtEl>
                                          <p:spTgt spid="417813"/>
                                        </p:tgtEl>
                                        <p:attrNameLst>
                                          <p:attrName>style.visibility</p:attrName>
                                        </p:attrNameLst>
                                      </p:cBhvr>
                                      <p:to>
                                        <p:strVal val="visible"/>
                                      </p:to>
                                    </p:set>
                                    <p:animEffect transition="in" filter="slide(fromBottom)">
                                      <p:cBhvr>
                                        <p:cTn id="51" dur="500"/>
                                        <p:tgtEl>
                                          <p:spTgt spid="417813"/>
                                        </p:tgtEl>
                                      </p:cBhvr>
                                    </p:animEffect>
                                  </p:childTnLst>
                                </p:cTn>
                              </p:par>
                            </p:childTnLst>
                          </p:cTn>
                        </p:par>
                        <p:par>
                          <p:cTn id="52" fill="hold" nodeType="afterGroup">
                            <p:stCondLst>
                              <p:cond delay="6000"/>
                            </p:stCondLst>
                            <p:childTnLst>
                              <p:par>
                                <p:cTn id="53" presetID="12" presetClass="entr" presetSubtype="1" fill="hold" grpId="0" nodeType="afterEffect">
                                  <p:stCondLst>
                                    <p:cond delay="0"/>
                                  </p:stCondLst>
                                  <p:childTnLst>
                                    <p:set>
                                      <p:cBhvr>
                                        <p:cTn id="54" dur="1" fill="hold">
                                          <p:stCondLst>
                                            <p:cond delay="0"/>
                                          </p:stCondLst>
                                        </p:cTn>
                                        <p:tgtEl>
                                          <p:spTgt spid="417814"/>
                                        </p:tgtEl>
                                        <p:attrNameLst>
                                          <p:attrName>style.visibility</p:attrName>
                                        </p:attrNameLst>
                                      </p:cBhvr>
                                      <p:to>
                                        <p:strVal val="visible"/>
                                      </p:to>
                                    </p:set>
                                    <p:animEffect transition="in" filter="slide(fromTop)">
                                      <p:cBhvr>
                                        <p:cTn id="55" dur="500"/>
                                        <p:tgtEl>
                                          <p:spTgt spid="417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7" grpId="0" animBg="1"/>
      <p:bldP spid="417798" grpId="0" animBg="1"/>
      <p:bldP spid="417799" grpId="0" animBg="1"/>
      <p:bldP spid="417800" grpId="0" animBg="1"/>
      <p:bldP spid="417806" grpId="0" animBg="1"/>
      <p:bldP spid="417807" grpId="0" animBg="1"/>
      <p:bldP spid="417808" grpId="0" animBg="1"/>
      <p:bldP spid="417809" grpId="0" animBg="1"/>
      <p:bldP spid="417810" grpId="0" animBg="1"/>
      <p:bldP spid="417811" grpId="0" animBg="1"/>
      <p:bldP spid="417812" grpId="0" animBg="1"/>
      <p:bldP spid="417813" grpId="0" animBg="1"/>
      <p:bldP spid="4178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800" y="1051560"/>
            <a:ext cx="3352800" cy="1040285"/>
          </a:xfrm>
          <a:prstGeom prst="rect">
            <a:avLst/>
          </a:prstGeom>
        </p:spPr>
        <p:txBody>
          <a:bodyPr wrap="square">
            <a:spAutoFit/>
          </a:bodyPr>
          <a:lstStyle/>
          <a:p>
            <a:pPr>
              <a:buNone/>
            </a:pPr>
            <a:r>
              <a:rPr lang="ar-AE" dirty="0">
                <a:solidFill>
                  <a:schemeClr val="tx1"/>
                </a:solidFill>
              </a:rPr>
              <a:t>كتاب بدء الوحى </a:t>
            </a:r>
          </a:p>
          <a:p>
            <a:pPr>
              <a:buNone/>
            </a:pPr>
            <a:endParaRPr lang="ar-AE" dirty="0">
              <a:solidFill>
                <a:schemeClr val="tx1"/>
              </a:solidFill>
              <a:effectLst/>
            </a:endParaRPr>
          </a:p>
        </p:txBody>
      </p:sp>
      <p:sp>
        <p:nvSpPr>
          <p:cNvPr id="3" name="Rectangle 2"/>
          <p:cNvSpPr/>
          <p:nvPr/>
        </p:nvSpPr>
        <p:spPr>
          <a:xfrm>
            <a:off x="1752600" y="1066800"/>
            <a:ext cx="1885453" cy="523220"/>
          </a:xfrm>
          <a:prstGeom prst="rect">
            <a:avLst/>
          </a:prstGeom>
        </p:spPr>
        <p:txBody>
          <a:bodyPr wrap="none">
            <a:spAutoFit/>
          </a:bodyPr>
          <a:lstStyle/>
          <a:p>
            <a:pPr>
              <a:buNone/>
            </a:pPr>
            <a:r>
              <a:rPr lang="en-US" dirty="0">
                <a:solidFill>
                  <a:schemeClr val="tx1"/>
                </a:solidFill>
              </a:rPr>
              <a:t>Revelation</a:t>
            </a:r>
          </a:p>
        </p:txBody>
      </p:sp>
      <p:sp>
        <p:nvSpPr>
          <p:cNvPr id="4" name="Rectangle 3"/>
          <p:cNvSpPr/>
          <p:nvPr/>
        </p:nvSpPr>
        <p:spPr>
          <a:xfrm>
            <a:off x="990600" y="2514600"/>
            <a:ext cx="3886200" cy="3908762"/>
          </a:xfrm>
          <a:prstGeom prst="rect">
            <a:avLst/>
          </a:prstGeom>
          <a:solidFill>
            <a:srgbClr val="FFFF99"/>
          </a:solidFill>
        </p:spPr>
        <p:txBody>
          <a:bodyPr wrap="square">
            <a:spAutoFit/>
          </a:bodyPr>
          <a:lstStyle/>
          <a:p>
            <a:pPr>
              <a:buNone/>
            </a:pPr>
            <a:r>
              <a:rPr lang="en-US" sz="2000" dirty="0">
                <a:solidFill>
                  <a:schemeClr val="tx1"/>
                </a:solidFill>
              </a:rPr>
              <a:t>Narrated 'Umar bin Al-</a:t>
            </a:r>
            <a:r>
              <a:rPr lang="en-US" sz="2000" dirty="0" err="1">
                <a:solidFill>
                  <a:schemeClr val="tx1"/>
                </a:solidFill>
              </a:rPr>
              <a:t>Khattab</a:t>
            </a:r>
            <a:r>
              <a:rPr lang="en-US" sz="2000" dirty="0" smtClean="0">
                <a:solidFill>
                  <a:schemeClr val="tx1"/>
                </a:solidFill>
              </a:rPr>
              <a:t>:</a:t>
            </a:r>
          </a:p>
          <a:p>
            <a:pPr>
              <a:buNone/>
            </a:pPr>
            <a:endParaRPr lang="en-US" sz="2000" dirty="0">
              <a:solidFill>
                <a:schemeClr val="tx1"/>
              </a:solidFill>
            </a:endParaRPr>
          </a:p>
          <a:p>
            <a:pPr>
              <a:buNone/>
            </a:pPr>
            <a:r>
              <a:rPr lang="en-US" sz="2000" dirty="0">
                <a:solidFill>
                  <a:schemeClr val="tx1"/>
                </a:solidFill>
              </a:rPr>
              <a:t>I heard Allah's Messenger (</a:t>
            </a:r>
            <a:r>
              <a:rPr lang="ar-AE" sz="2000" dirty="0">
                <a:solidFill>
                  <a:schemeClr val="tx1"/>
                </a:solidFill>
              </a:rPr>
              <a:t>ﷺ) </a:t>
            </a:r>
            <a:r>
              <a:rPr lang="en-US" sz="2000" dirty="0">
                <a:solidFill>
                  <a:schemeClr val="tx1"/>
                </a:solidFill>
              </a:rPr>
              <a:t>saying, "The reward of deeds depends upon the intentions and every person will get the reward according to what he has intended. So whoever emigrated for worldly benefits or for a woman to marry, his emigration was for what he emigrated for." </a:t>
            </a:r>
            <a:endParaRPr lang="en-US" sz="2000" dirty="0">
              <a:solidFill>
                <a:schemeClr val="tx1"/>
              </a:solidFill>
              <a:effectLst/>
            </a:endParaRPr>
          </a:p>
        </p:txBody>
      </p:sp>
      <p:sp>
        <p:nvSpPr>
          <p:cNvPr id="5" name="Rectangle 4"/>
          <p:cNvSpPr/>
          <p:nvPr/>
        </p:nvSpPr>
        <p:spPr>
          <a:xfrm>
            <a:off x="5486400" y="2521059"/>
            <a:ext cx="3048000" cy="2677656"/>
          </a:xfrm>
          <a:prstGeom prst="rect">
            <a:avLst/>
          </a:prstGeom>
          <a:solidFill>
            <a:srgbClr val="99FF99"/>
          </a:solidFill>
        </p:spPr>
        <p:txBody>
          <a:bodyPr wrap="square">
            <a:spAutoFit/>
          </a:bodyPr>
          <a:lstStyle/>
          <a:p>
            <a:pPr>
              <a:buNone/>
            </a:pPr>
            <a:r>
              <a:rPr lang="ar-AE" dirty="0">
                <a:solidFill>
                  <a:schemeClr val="tx1"/>
                </a:solidFill>
              </a:rPr>
              <a:t>‏ "‏ إِنَّمَا الأَعْمَالُ بِالنِّيَّاتِ، وَإِنَّمَا لِكُلِّ امْرِئٍ مَا نَوَى، فَمَنْ كَانَتْ هِجْرَتُهُ إِلَى دُنْيَا يُصِيبُهَا أَوْ إِلَى امْرَأَةٍ يَنْكِحُهَا فَهِجْرَتُهُ إِلَى مَا هَاجَرَ إِلَيْهِ ‏"‏‏.</a:t>
            </a:r>
            <a:endParaRPr lang="en-US" dirty="0">
              <a:solidFill>
                <a:schemeClr val="tx1"/>
              </a:solidFill>
            </a:endParaRPr>
          </a:p>
        </p:txBody>
      </p:sp>
    </p:spTree>
    <p:extLst>
      <p:ext uri="{BB962C8B-B14F-4D97-AF65-F5344CB8AC3E}">
        <p14:creationId xmlns:p14="http://schemas.microsoft.com/office/powerpoint/2010/main" val="18436890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800" y="1051560"/>
            <a:ext cx="3352800" cy="1040285"/>
          </a:xfrm>
          <a:prstGeom prst="rect">
            <a:avLst/>
          </a:prstGeom>
        </p:spPr>
        <p:txBody>
          <a:bodyPr wrap="square">
            <a:spAutoFit/>
          </a:bodyPr>
          <a:lstStyle/>
          <a:p>
            <a:pPr>
              <a:buNone/>
            </a:pPr>
            <a:r>
              <a:rPr lang="ar-AE" dirty="0">
                <a:solidFill>
                  <a:schemeClr val="tx1"/>
                </a:solidFill>
              </a:rPr>
              <a:t>كتاب بدء الوحى </a:t>
            </a:r>
          </a:p>
          <a:p>
            <a:pPr>
              <a:buNone/>
            </a:pPr>
            <a:endParaRPr lang="ar-AE" dirty="0">
              <a:solidFill>
                <a:schemeClr val="tx1"/>
              </a:solidFill>
              <a:effectLst/>
            </a:endParaRPr>
          </a:p>
        </p:txBody>
      </p:sp>
      <p:sp>
        <p:nvSpPr>
          <p:cNvPr id="3" name="Rectangle 2"/>
          <p:cNvSpPr/>
          <p:nvPr/>
        </p:nvSpPr>
        <p:spPr>
          <a:xfrm>
            <a:off x="1752600" y="1066800"/>
            <a:ext cx="1885453" cy="523220"/>
          </a:xfrm>
          <a:prstGeom prst="rect">
            <a:avLst/>
          </a:prstGeom>
        </p:spPr>
        <p:txBody>
          <a:bodyPr wrap="none">
            <a:spAutoFit/>
          </a:bodyPr>
          <a:lstStyle/>
          <a:p>
            <a:pPr>
              <a:buNone/>
            </a:pPr>
            <a:r>
              <a:rPr lang="en-US" dirty="0">
                <a:solidFill>
                  <a:schemeClr val="tx1"/>
                </a:solidFill>
              </a:rPr>
              <a:t>Revelation</a:t>
            </a:r>
          </a:p>
        </p:txBody>
      </p:sp>
      <p:sp>
        <p:nvSpPr>
          <p:cNvPr id="4" name="Rectangle 3"/>
          <p:cNvSpPr/>
          <p:nvPr/>
        </p:nvSpPr>
        <p:spPr>
          <a:xfrm>
            <a:off x="-26670" y="2540109"/>
            <a:ext cx="5105400" cy="4302716"/>
          </a:xfrm>
          <a:prstGeom prst="rect">
            <a:avLst/>
          </a:prstGeom>
          <a:solidFill>
            <a:srgbClr val="FFFF99"/>
          </a:solidFill>
        </p:spPr>
        <p:txBody>
          <a:bodyPr wrap="square">
            <a:spAutoFit/>
          </a:bodyPr>
          <a:lstStyle/>
          <a:p>
            <a:pPr>
              <a:buNone/>
            </a:pPr>
            <a:r>
              <a:rPr lang="en-US" sz="1800" dirty="0">
                <a:solidFill>
                  <a:schemeClr val="tx1"/>
                </a:solidFill>
              </a:rPr>
              <a:t>Narrated 'Aisha:</a:t>
            </a:r>
          </a:p>
          <a:p>
            <a:pPr>
              <a:buNone/>
            </a:pPr>
            <a:r>
              <a:rPr lang="en-US" sz="1800" dirty="0">
                <a:solidFill>
                  <a:schemeClr val="tx1"/>
                </a:solidFill>
              </a:rPr>
              <a:t>(the mother of the faithful believers) Al-</a:t>
            </a:r>
            <a:r>
              <a:rPr lang="en-US" sz="1800" dirty="0" err="1">
                <a:solidFill>
                  <a:schemeClr val="tx1"/>
                </a:solidFill>
              </a:rPr>
              <a:t>Harith</a:t>
            </a:r>
            <a:r>
              <a:rPr lang="en-US" sz="1800" dirty="0">
                <a:solidFill>
                  <a:schemeClr val="tx1"/>
                </a:solidFill>
              </a:rPr>
              <a:t> bin </a:t>
            </a:r>
            <a:r>
              <a:rPr lang="en-US" sz="1800" dirty="0" err="1">
                <a:solidFill>
                  <a:schemeClr val="tx1"/>
                </a:solidFill>
              </a:rPr>
              <a:t>Hisham</a:t>
            </a:r>
            <a:r>
              <a:rPr lang="en-US" sz="1800" dirty="0">
                <a:solidFill>
                  <a:schemeClr val="tx1"/>
                </a:solidFill>
              </a:rPr>
              <a:t> asked Allah's Messenger (</a:t>
            </a:r>
            <a:r>
              <a:rPr lang="ar-AE" sz="1800" dirty="0">
                <a:solidFill>
                  <a:schemeClr val="tx1"/>
                </a:solidFill>
              </a:rPr>
              <a:t>ﷺ) "</a:t>
            </a:r>
            <a:r>
              <a:rPr lang="en-US" sz="1800" dirty="0">
                <a:solidFill>
                  <a:schemeClr val="tx1"/>
                </a:solidFill>
              </a:rPr>
              <a:t>O Allah's Messenger (</a:t>
            </a:r>
            <a:r>
              <a:rPr lang="ar-AE" sz="1800" dirty="0">
                <a:solidFill>
                  <a:schemeClr val="tx1"/>
                </a:solidFill>
              </a:rPr>
              <a:t>ﷺ)! </a:t>
            </a:r>
            <a:r>
              <a:rPr lang="en-US" sz="1800" dirty="0">
                <a:solidFill>
                  <a:schemeClr val="tx1"/>
                </a:solidFill>
              </a:rPr>
              <a:t>How is the Divine Inspiration revealed to you?" Allah's Messenger (</a:t>
            </a:r>
            <a:r>
              <a:rPr lang="ar-AE" sz="1800" dirty="0">
                <a:solidFill>
                  <a:schemeClr val="tx1"/>
                </a:solidFill>
              </a:rPr>
              <a:t>ﷺ) </a:t>
            </a:r>
            <a:r>
              <a:rPr lang="en-US" sz="1800" dirty="0">
                <a:solidFill>
                  <a:schemeClr val="tx1"/>
                </a:solidFill>
              </a:rPr>
              <a:t>replied, "Sometimes it is (revealed) like the ringing of a bell, this form of Inspiration is the hardest of all and then this state passes off after I have grasped what is inspired. Sometimes the Angel comes in the form of a man and talks to me and I grasp whatever he says." 'Aisha added: Verily I saw the Prophet (</a:t>
            </a:r>
            <a:r>
              <a:rPr lang="ar-AE" sz="1800" dirty="0">
                <a:solidFill>
                  <a:schemeClr val="tx1"/>
                </a:solidFill>
              </a:rPr>
              <a:t>ﷺ) </a:t>
            </a:r>
            <a:r>
              <a:rPr lang="en-US" sz="1800" dirty="0">
                <a:solidFill>
                  <a:schemeClr val="tx1"/>
                </a:solidFill>
              </a:rPr>
              <a:t>being inspired divinely on a very cold day and noticed the sweat dropping from his forehead (as the Inspiration was over). </a:t>
            </a:r>
            <a:endParaRPr lang="en-US" sz="1800" dirty="0">
              <a:solidFill>
                <a:schemeClr val="tx1"/>
              </a:solidFill>
              <a:effectLst/>
            </a:endParaRPr>
          </a:p>
        </p:txBody>
      </p:sp>
      <p:sp>
        <p:nvSpPr>
          <p:cNvPr id="5" name="Rectangle 4"/>
          <p:cNvSpPr/>
          <p:nvPr/>
        </p:nvSpPr>
        <p:spPr>
          <a:xfrm>
            <a:off x="5486400" y="2521059"/>
            <a:ext cx="3048000" cy="3108543"/>
          </a:xfrm>
          <a:prstGeom prst="rect">
            <a:avLst/>
          </a:prstGeom>
          <a:solidFill>
            <a:srgbClr val="99FF99"/>
          </a:solidFill>
        </p:spPr>
        <p:txBody>
          <a:bodyPr wrap="square">
            <a:spAutoFit/>
          </a:bodyPr>
          <a:lstStyle/>
          <a:p>
            <a:pPr>
              <a:buNone/>
            </a:pPr>
            <a:r>
              <a:rPr lang="ar-AE">
                <a:solidFill>
                  <a:schemeClr val="tx1"/>
                </a:solidFill>
              </a:rPr>
              <a:t>"‏ أَحْيَانًا يَأْتِينِي مِثْلَ صَلْصَلَةِ الْجَرَسِ ـ وَهُوَ أَشَدُّهُ عَلَىَّ ـ فَيُفْصَمُ عَنِّي وَقَدْ وَعَيْتُ عَنْهُ مَا قَالَ، وَأَحْيَانًا يَتَمَثَّلُ لِيَ الْمَلَكُ رَجُلاً فَيُكَلِّمُنِي فَأَعِي مَا يَقُولُ ‏"‏‏</a:t>
            </a:r>
            <a:endParaRPr lang="en-US" dirty="0">
              <a:solidFill>
                <a:schemeClr val="tx1"/>
              </a:solidFill>
            </a:endParaRPr>
          </a:p>
        </p:txBody>
      </p:sp>
    </p:spTree>
    <p:extLst>
      <p:ext uri="{BB962C8B-B14F-4D97-AF65-F5344CB8AC3E}">
        <p14:creationId xmlns:p14="http://schemas.microsoft.com/office/powerpoint/2010/main" val="2252023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765175" y="914400"/>
            <a:ext cx="8042275" cy="773113"/>
          </a:xfrm>
        </p:spPr>
        <p:txBody>
          <a:bodyPr/>
          <a:lstStyle/>
          <a:p>
            <a:pPr eaLnBrk="1" hangingPunct="1"/>
            <a:r>
              <a:rPr lang="en-US" altLang="en-US" sz="2800" b="1" u="sng" dirty="0" smtClean="0">
                <a:solidFill>
                  <a:schemeClr val="bg2"/>
                </a:solidFill>
                <a:ea typeface="ＭＳ Ｐゴシック" panose="020B0600070205080204" pitchFamily="34" charset="-128"/>
              </a:rPr>
              <a:t>1. As a Spiritual Leader (Warner &amp; Exhorter)</a:t>
            </a:r>
            <a:endParaRPr lang="en-US" altLang="en-US" sz="2800" dirty="0" smtClean="0">
              <a:solidFill>
                <a:schemeClr val="bg2"/>
              </a:solidFill>
              <a:ea typeface="ＭＳ Ｐゴシック" panose="020B0600070205080204" pitchFamily="34" charset="-128"/>
            </a:endParaRPr>
          </a:p>
        </p:txBody>
      </p:sp>
      <p:sp>
        <p:nvSpPr>
          <p:cNvPr id="4099" name="Content Placeholder 2"/>
          <p:cNvSpPr>
            <a:spLocks noGrp="1"/>
          </p:cNvSpPr>
          <p:nvPr>
            <p:ph idx="1"/>
          </p:nvPr>
        </p:nvSpPr>
        <p:spPr>
          <a:xfrm>
            <a:off x="738505" y="2514600"/>
            <a:ext cx="8176895" cy="4096067"/>
          </a:xfrm>
        </p:spPr>
        <p:txBody>
          <a:bodyPr/>
          <a:lstStyle/>
          <a:p>
            <a:pPr eaLnBrk="1" hangingPunct="1">
              <a:spcAft>
                <a:spcPts val="600"/>
              </a:spcAft>
            </a:pPr>
            <a:r>
              <a:rPr lang="en-US" altLang="en-US" sz="2000" dirty="0" smtClean="0">
                <a:solidFill>
                  <a:srgbClr val="404040"/>
                </a:solidFill>
                <a:ea typeface="ＭＳ Ｐゴシック" panose="020B0600070205080204" pitchFamily="34" charset="-128"/>
              </a:rPr>
              <a:t>Prophet Muhammad (PBUH) remains the human being whose life is the most documented than any other. His case is unique and outstanding as: a spiritual leader, a father, a husband, a businessman, a political leader, etc.</a:t>
            </a:r>
          </a:p>
          <a:p>
            <a:pPr eaLnBrk="1" hangingPunct="1">
              <a:spcAft>
                <a:spcPts val="600"/>
              </a:spcAft>
            </a:pPr>
            <a:r>
              <a:rPr lang="en-US" altLang="en-US" sz="2000" dirty="0" smtClean="0">
                <a:solidFill>
                  <a:srgbClr val="404040"/>
                </a:solidFill>
                <a:ea typeface="ＭＳ Ｐゴシック" panose="020B0600070205080204" pitchFamily="34" charset="-128"/>
              </a:rPr>
              <a:t>Even with the combination of all the above, one role never influenced negatively the other.</a:t>
            </a:r>
          </a:p>
          <a:p>
            <a:pPr eaLnBrk="1" hangingPunct="1">
              <a:spcAft>
                <a:spcPts val="600"/>
              </a:spcAft>
            </a:pPr>
            <a:r>
              <a:rPr lang="en-US" altLang="en-US" sz="2000" dirty="0" smtClean="0">
                <a:ea typeface="ＭＳ Ｐゴシック" panose="020B0600070205080204" pitchFamily="34" charset="-128"/>
              </a:rPr>
              <a:t>Almighty God said of him </a:t>
            </a:r>
            <a:r>
              <a:rPr lang="en-US" altLang="en-US" sz="2000" dirty="0" smtClean="0">
                <a:solidFill>
                  <a:srgbClr val="2611A1"/>
                </a:solidFill>
                <a:ea typeface="ＭＳ Ｐゴシック" panose="020B0600070205080204" pitchFamily="34" charset="-128"/>
              </a:rPr>
              <a:t>“…the best example to follow…”.</a:t>
            </a:r>
          </a:p>
          <a:p>
            <a:pPr eaLnBrk="1" hangingPunct="1">
              <a:spcAft>
                <a:spcPts val="600"/>
              </a:spcAft>
            </a:pPr>
            <a:r>
              <a:rPr lang="en-US" altLang="en-US" sz="2000" dirty="0" smtClean="0">
                <a:ea typeface="ＭＳ Ｐゴシック" panose="020B0600070205080204" pitchFamily="34" charset="-128"/>
              </a:rPr>
              <a:t>Even though it is difficult to define the right concept of God, the Prophet Muhammad (PBUH) successfully taught his people and his followers about Almighty God without painting any picture of Him or any kind of representation whatsoever </a:t>
            </a:r>
            <a:r>
              <a:rPr lang="en-US" altLang="en-US" sz="2000" dirty="0" smtClean="0">
                <a:solidFill>
                  <a:srgbClr val="FF0000"/>
                </a:solidFill>
                <a:ea typeface="ＭＳ Ｐゴシック" panose="020B0600070205080204" pitchFamily="34" charset="-128"/>
              </a:rPr>
              <a:t>(Qur’an chapter 112</a:t>
            </a:r>
            <a:r>
              <a:rPr lang="en-US" altLang="en-US" sz="2000" dirty="0" smtClean="0">
                <a:ea typeface="ＭＳ Ｐゴシック" panose="020B0600070205080204" pitchFamily="34" charset="-128"/>
              </a:rPr>
              <a:t>). </a:t>
            </a:r>
          </a:p>
        </p:txBody>
      </p:sp>
    </p:spTree>
    <p:extLst>
      <p:ext uri="{BB962C8B-B14F-4D97-AF65-F5344CB8AC3E}">
        <p14:creationId xmlns:p14="http://schemas.microsoft.com/office/powerpoint/2010/main" val="16641950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1066800"/>
            <a:ext cx="1083951" cy="523220"/>
          </a:xfrm>
          <a:prstGeom prst="rect">
            <a:avLst/>
          </a:prstGeom>
        </p:spPr>
        <p:txBody>
          <a:bodyPr wrap="none">
            <a:spAutoFit/>
          </a:bodyPr>
          <a:lstStyle/>
          <a:p>
            <a:pPr>
              <a:buNone/>
            </a:pPr>
            <a:r>
              <a:rPr lang="en-US" dirty="0" smtClean="0">
                <a:solidFill>
                  <a:schemeClr val="tx1"/>
                </a:solidFill>
              </a:rPr>
              <a:t>Belief</a:t>
            </a:r>
            <a:endParaRPr lang="en-US" dirty="0">
              <a:solidFill>
                <a:schemeClr val="tx1"/>
              </a:solidFill>
            </a:endParaRPr>
          </a:p>
        </p:txBody>
      </p:sp>
      <p:sp>
        <p:nvSpPr>
          <p:cNvPr id="4" name="Rectangle 3"/>
          <p:cNvSpPr/>
          <p:nvPr/>
        </p:nvSpPr>
        <p:spPr>
          <a:xfrm>
            <a:off x="-26670" y="2540109"/>
            <a:ext cx="5105400" cy="4327338"/>
          </a:xfrm>
          <a:prstGeom prst="rect">
            <a:avLst/>
          </a:prstGeom>
          <a:solidFill>
            <a:srgbClr val="FFFF99"/>
          </a:solidFill>
        </p:spPr>
        <p:txBody>
          <a:bodyPr wrap="square">
            <a:spAutoFit/>
          </a:bodyPr>
          <a:lstStyle/>
          <a:p>
            <a:pPr>
              <a:buNone/>
            </a:pPr>
            <a:r>
              <a:rPr lang="en-US" sz="1600">
                <a:solidFill>
                  <a:schemeClr val="tx1"/>
                </a:solidFill>
              </a:rPr>
              <a:t>Narrated Ziyad bin'Ilaqa:</a:t>
            </a:r>
          </a:p>
          <a:p>
            <a:pPr>
              <a:buNone/>
            </a:pPr>
            <a:r>
              <a:rPr lang="en-US" sz="1600">
                <a:solidFill>
                  <a:schemeClr val="tx1"/>
                </a:solidFill>
              </a:rPr>
              <a:t>I heard Jarir bin 'Abdullah (Praising Allah). On the day when Al-Mughira bin Shu'ba died, he (Jarir) got up (on the pulpit) and thanked and praised Allah and said, "Be afraid of Allah alone Who has none along with Him to be worshipped.(You should) be calm and quiet till the (new) chief comes to you and he will come to you soon. Ask Allah's forgiveness for your (late) chief because he himself loved to forgive others." Jarir added, "Amma badu (now then), I went to the Prophet and said, 'I give my pledge of allegiance to you for Islam." The Prophet (</a:t>
            </a:r>
            <a:r>
              <a:rPr lang="ar-AE" sz="1600">
                <a:solidFill>
                  <a:schemeClr val="tx1"/>
                </a:solidFill>
              </a:rPr>
              <a:t>ﷺ) </a:t>
            </a:r>
            <a:r>
              <a:rPr lang="en-US" sz="1600">
                <a:solidFill>
                  <a:schemeClr val="tx1"/>
                </a:solidFill>
              </a:rPr>
              <a:t>conditioned (my pledge) for me to be sincere and true to every Muslim so I gave my pledge to him for this. By the Lord of this mosque! I am sincere and true to you (Muslims). Then Jarir asked for Allah's forgiveness and came down (from the pulpit). </a:t>
            </a:r>
            <a:endParaRPr lang="en-US" sz="1600">
              <a:solidFill>
                <a:schemeClr val="tx1"/>
              </a:solidFill>
              <a:effectLst/>
            </a:endParaRPr>
          </a:p>
        </p:txBody>
      </p:sp>
      <p:sp>
        <p:nvSpPr>
          <p:cNvPr id="5" name="Rectangle 4"/>
          <p:cNvSpPr/>
          <p:nvPr/>
        </p:nvSpPr>
        <p:spPr>
          <a:xfrm>
            <a:off x="5486400" y="2521059"/>
            <a:ext cx="3657600" cy="3785652"/>
          </a:xfrm>
          <a:prstGeom prst="rect">
            <a:avLst/>
          </a:prstGeom>
          <a:solidFill>
            <a:srgbClr val="99FF99"/>
          </a:solidFill>
        </p:spPr>
        <p:txBody>
          <a:bodyPr wrap="square">
            <a:spAutoFit/>
          </a:bodyPr>
          <a:lstStyle/>
          <a:p>
            <a:pPr>
              <a:buNone/>
            </a:pPr>
            <a:r>
              <a:rPr lang="ar-AE" sz="2000">
                <a:solidFill>
                  <a:schemeClr val="tx1"/>
                </a:solidFill>
              </a:rPr>
              <a:t>حَدَّثَنَا أَبُو النُّعْمَانِ، قَالَ حَدَّثَنَا أَبُو عَوَانَةَ، عَنْ زِيَادِ بْنِ عِلاَقَةَ، قَالَ سَمِعْتُ جَرِيرَ بْنَ عَبْدِ اللَّهِ، يَقُولُ يَوْمَ مَاتَ الْمُغِيرَةُ بْنُ شُعْبَةَ قَامَ فَحَمِدَ اللَّهَ وَأَثْنَى عَلَيْهِ وَقَالَ عَلَيْكُمْ بِاتِّقَاءِ اللَّهِ وَحْدَهُ لاَ شَرِيكَ لَهُ، وَالْوَقَارِ وَالسَّكِينَةِ حَتَّى يَأْتِيَكُمْ أَمِيرٌ، فَإِنَّمَا يَأْتِيكُمُ الآنَ، ثُمَّ قَالَ اسْتَعْفُوا لأَمِيرِكُمْ، فَإِنَّهُ كَانَ يُحِبُّ الْعَفْوَ‏.‏ ثُمَّ قَالَ أَمَّا بَعْدُ، فَإِنِّي أَتَيْتُ النَّبِيَّ صلى الله عليه وسلم قُلْتُ أُبَايِعُكَ عَلَى الإِسْلاَمِ‏.‏ فَشَرَطَ عَلَىَّ وَالنُّصْحِ لِكُلِّ مُسْلِمٍ‏.‏ فَبَايَعْتُهُ عَلَى هَذَا، وَرَبِّ هَذَا الْمَسْجِدِ إِنِّي لَنَاصِحٌ لَكُمْ‏.‏ ثُمَّ اسْتَغْفَرَ وَنَزَلَ‏</a:t>
            </a:r>
            <a:endParaRPr lang="en-US" sz="2000" dirty="0">
              <a:solidFill>
                <a:schemeClr val="tx1"/>
              </a:solidFill>
            </a:endParaRPr>
          </a:p>
        </p:txBody>
      </p:sp>
      <p:sp>
        <p:nvSpPr>
          <p:cNvPr id="6" name="Rectangle 5"/>
          <p:cNvSpPr/>
          <p:nvPr/>
        </p:nvSpPr>
        <p:spPr>
          <a:xfrm>
            <a:off x="5486400" y="1066800"/>
            <a:ext cx="1620957" cy="523220"/>
          </a:xfrm>
          <a:prstGeom prst="rect">
            <a:avLst/>
          </a:prstGeom>
        </p:spPr>
        <p:txBody>
          <a:bodyPr wrap="none">
            <a:spAutoFit/>
          </a:bodyPr>
          <a:lstStyle/>
          <a:p>
            <a:pPr>
              <a:buNone/>
            </a:pPr>
            <a:r>
              <a:rPr lang="ar-AE" dirty="0">
                <a:solidFill>
                  <a:schemeClr val="tx1"/>
                </a:solidFill>
              </a:rPr>
              <a:t>كتاب الإيمان</a:t>
            </a:r>
            <a:endParaRPr lang="en-US" dirty="0">
              <a:solidFill>
                <a:schemeClr val="tx1"/>
              </a:solidFill>
            </a:endParaRPr>
          </a:p>
        </p:txBody>
      </p:sp>
    </p:spTree>
    <p:extLst>
      <p:ext uri="{BB962C8B-B14F-4D97-AF65-F5344CB8AC3E}">
        <p14:creationId xmlns:p14="http://schemas.microsoft.com/office/powerpoint/2010/main" val="4074233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1066800"/>
            <a:ext cx="1965603" cy="523220"/>
          </a:xfrm>
          <a:prstGeom prst="rect">
            <a:avLst/>
          </a:prstGeom>
        </p:spPr>
        <p:txBody>
          <a:bodyPr wrap="none">
            <a:spAutoFit/>
          </a:bodyPr>
          <a:lstStyle/>
          <a:p>
            <a:pPr>
              <a:buNone/>
            </a:pPr>
            <a:r>
              <a:rPr lang="en-US" dirty="0" smtClean="0">
                <a:solidFill>
                  <a:schemeClr val="tx1"/>
                </a:solidFill>
              </a:rPr>
              <a:t>Knowledge</a:t>
            </a:r>
            <a:endParaRPr lang="en-US" dirty="0">
              <a:solidFill>
                <a:schemeClr val="tx1"/>
              </a:solidFill>
            </a:endParaRPr>
          </a:p>
        </p:txBody>
      </p:sp>
      <p:sp>
        <p:nvSpPr>
          <p:cNvPr id="5" name="Rectangle 4"/>
          <p:cNvSpPr/>
          <p:nvPr/>
        </p:nvSpPr>
        <p:spPr>
          <a:xfrm>
            <a:off x="5486400" y="2521059"/>
            <a:ext cx="3657600" cy="400110"/>
          </a:xfrm>
          <a:prstGeom prst="rect">
            <a:avLst/>
          </a:prstGeom>
          <a:solidFill>
            <a:srgbClr val="99FF99"/>
          </a:solidFill>
        </p:spPr>
        <p:txBody>
          <a:bodyPr wrap="square">
            <a:spAutoFit/>
          </a:bodyPr>
          <a:lstStyle/>
          <a:p>
            <a:pPr>
              <a:buNone/>
            </a:pPr>
            <a:endParaRPr lang="en-US" sz="2000" dirty="0">
              <a:solidFill>
                <a:schemeClr val="tx1"/>
              </a:solidFill>
            </a:endParaRPr>
          </a:p>
        </p:txBody>
      </p:sp>
      <p:sp>
        <p:nvSpPr>
          <p:cNvPr id="2" name="Rectangle 1"/>
          <p:cNvSpPr/>
          <p:nvPr/>
        </p:nvSpPr>
        <p:spPr>
          <a:xfrm>
            <a:off x="838200" y="2521059"/>
            <a:ext cx="8153400" cy="3908762"/>
          </a:xfrm>
          <a:prstGeom prst="rect">
            <a:avLst/>
          </a:prstGeom>
          <a:solidFill>
            <a:srgbClr val="99FF99"/>
          </a:solidFill>
        </p:spPr>
        <p:txBody>
          <a:bodyPr wrap="square">
            <a:spAutoFit/>
          </a:bodyPr>
          <a:lstStyle/>
          <a:p>
            <a:pPr>
              <a:buNone/>
            </a:pPr>
            <a:r>
              <a:rPr lang="en-US" sz="2000" dirty="0">
                <a:solidFill>
                  <a:schemeClr val="tx1"/>
                </a:solidFill>
              </a:rPr>
              <a:t>Narrated </a:t>
            </a:r>
            <a:r>
              <a:rPr lang="en-US" sz="2000" dirty="0" err="1">
                <a:solidFill>
                  <a:schemeClr val="tx1"/>
                </a:solidFill>
              </a:rPr>
              <a:t>Anas</a:t>
            </a:r>
            <a:r>
              <a:rPr lang="en-US" sz="2000" dirty="0">
                <a:solidFill>
                  <a:schemeClr val="tx1"/>
                </a:solidFill>
              </a:rPr>
              <a:t>:</a:t>
            </a:r>
          </a:p>
          <a:p>
            <a:pPr>
              <a:buNone/>
            </a:pPr>
            <a:r>
              <a:rPr lang="en-US" sz="2000" dirty="0">
                <a:solidFill>
                  <a:schemeClr val="tx1"/>
                </a:solidFill>
              </a:rPr>
              <a:t>I will narrate to you a Hadith and none other than I will tell you about after it. I heard Allah's Messenger (</a:t>
            </a:r>
            <a:r>
              <a:rPr lang="ar-AE" sz="2000" dirty="0">
                <a:solidFill>
                  <a:schemeClr val="tx1"/>
                </a:solidFill>
              </a:rPr>
              <a:t>ﷺ) </a:t>
            </a:r>
            <a:r>
              <a:rPr lang="en-US" sz="2000" dirty="0">
                <a:solidFill>
                  <a:schemeClr val="tx1"/>
                </a:solidFill>
              </a:rPr>
              <a:t>saying: From among the portents of the Hour are (the following): -1. Religious knowledge will decrease (by the death of religious learned men). -2. Religious ignorance will prevail. -3. There will be prevalence of open illegal sexual intercourse. -4. Women will increase in number and men will decrease in number so much so that fifty women will be looked after by one man.</a:t>
            </a:r>
          </a:p>
          <a:p>
            <a:pPr>
              <a:buNone/>
            </a:pPr>
            <a:r>
              <a:rPr lang="ar-AE" sz="2000" dirty="0">
                <a:solidFill>
                  <a:schemeClr val="tx1"/>
                </a:solidFill>
              </a:rPr>
              <a:t>حَدَّثَنَا مُسَدَّدٌ، قَالَ حَدَّثَنَا يَحْيَى، عَنْ شُعْبَةَ، عَنْ قَتَادَةَ، عَنْ أَنَسٍ، قَالَ لأُحَدِّثَنَّكُمْ حَدِيثًا لاَ يُحَدِّثُكُمْ أَحَدٌ بَعْدِي سَمِعْتُ رَسُولَ اللَّهِ صلى الله عليه وسلم يَقُولُ ‏ "‏ مِنْ أَشْرَاطِ السَّاعَةِ أَنْ يَقِلَّ الْعِلْمُ، وَيَظْهَرَ الْجَهْلُ، وَيَظْهَرَ الزِّنَا، وَتَكْثُرَ النِّسَاءُ وَيَقِلَّ الرِّجَالُ، حَتَّى يَكُونَ لِخَمْسِينَ امْرَأَةً الْقَيِّمُ الْوَاحِدُ ‏"‏‏.</a:t>
            </a:r>
            <a:endParaRPr lang="ar-AE" sz="2000" dirty="0">
              <a:solidFill>
                <a:schemeClr val="tx1"/>
              </a:solidFill>
              <a:effectLst/>
            </a:endParaRPr>
          </a:p>
        </p:txBody>
      </p:sp>
    </p:spTree>
    <p:extLst>
      <p:ext uri="{BB962C8B-B14F-4D97-AF65-F5344CB8AC3E}">
        <p14:creationId xmlns:p14="http://schemas.microsoft.com/office/powerpoint/2010/main" val="21172246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6400" y="2521059"/>
            <a:ext cx="3657600" cy="400110"/>
          </a:xfrm>
          <a:prstGeom prst="rect">
            <a:avLst/>
          </a:prstGeom>
          <a:solidFill>
            <a:srgbClr val="99FF99"/>
          </a:solidFill>
        </p:spPr>
        <p:txBody>
          <a:bodyPr wrap="square">
            <a:spAutoFit/>
          </a:bodyPr>
          <a:lstStyle/>
          <a:p>
            <a:pPr>
              <a:buNone/>
            </a:pPr>
            <a:endParaRPr lang="en-US" sz="2000" dirty="0">
              <a:solidFill>
                <a:schemeClr val="tx1"/>
              </a:solidFill>
            </a:endParaRPr>
          </a:p>
        </p:txBody>
      </p:sp>
      <p:sp>
        <p:nvSpPr>
          <p:cNvPr id="2" name="Rectangle 1"/>
          <p:cNvSpPr/>
          <p:nvPr/>
        </p:nvSpPr>
        <p:spPr>
          <a:xfrm>
            <a:off x="838200" y="2521059"/>
            <a:ext cx="8153400" cy="3804118"/>
          </a:xfrm>
          <a:prstGeom prst="rect">
            <a:avLst/>
          </a:prstGeom>
          <a:solidFill>
            <a:srgbClr val="99FF99"/>
          </a:solidFill>
        </p:spPr>
        <p:txBody>
          <a:bodyPr wrap="square">
            <a:spAutoFit/>
          </a:bodyPr>
          <a:lstStyle/>
          <a:p>
            <a:pPr>
              <a:buNone/>
            </a:pPr>
            <a:r>
              <a:rPr lang="en-US" sz="1800">
                <a:solidFill>
                  <a:schemeClr val="tx1"/>
                </a:solidFill>
              </a:rPr>
              <a:t>Narrated `Aisha:</a:t>
            </a:r>
          </a:p>
          <a:p>
            <a:pPr>
              <a:buNone/>
            </a:pPr>
            <a:r>
              <a:rPr lang="en-US" sz="1800">
                <a:solidFill>
                  <a:schemeClr val="tx1"/>
                </a:solidFill>
              </a:rPr>
              <a:t>The Prophet (</a:t>
            </a:r>
            <a:r>
              <a:rPr lang="ar-AE" sz="1800">
                <a:solidFill>
                  <a:schemeClr val="tx1"/>
                </a:solidFill>
              </a:rPr>
              <a:t>ﷺ) </a:t>
            </a:r>
            <a:r>
              <a:rPr lang="en-US" sz="1800">
                <a:solidFill>
                  <a:schemeClr val="tx1"/>
                </a:solidFill>
              </a:rPr>
              <a:t>sent (an army unit) under the command of a man who used to lead his companions in the prayers and would finish his recitation with (the Sura 112): 'Say (O Muhammad): "He is Allah, the One." ' (112.1) When they returned (from the battle), they mentioned that to the Prophet. He said (to them), "Ask him why he does so." They asked him and he said, "I do so because it mentions the qualities of the Beneficent and I love to recite it (in my prayer)." The Prophet; said (to them), "Tell him that Allah loves him."</a:t>
            </a:r>
          </a:p>
          <a:p>
            <a:pPr>
              <a:buNone/>
            </a:pPr>
            <a:r>
              <a:rPr lang="ar-AE" sz="1800">
                <a:solidFill>
                  <a:schemeClr val="tx1"/>
                </a:solidFill>
              </a:rPr>
              <a:t>حَدَّثَنَا أَحْمَدُ بْنُ صَالِحٍ، حَدَّثَنَا ابْنُ وَهْبٍ، حَدَّثَنَا عَمْرٌو، عَنِ ابْنِ أَبِي هِلاَلٍ، أَنَّ أَبَا الرِّجَالِ، مُحَمَّدَ بْنَ عَبْدِ الرَّحْمَنِ حَدَّثَهُ عَنْ أُمِّهِ، عَمْرَةَ بِنْتِ عَبْدِ الرَّحْمَنِ وَكَانَتْ فِي حَجْرِ عَائِشَةَ زَوْجِ النَّبِيِّ صلى الله عليه وسلم عَنْ عَائِشَةَ أَنَّ النَّبِيَّ صلى الله عليه وسلم بَعَثَ رَجُلاً عَلَى سَرِيَّةٍ، وَكَانَ يَقْرَأُ لأَصْحَابِهِ فِي صَلاَتِهِ فَيَخْتِمُ بِ ـ ‏{‏قُلْ هُوَ اللَّهُ أَحَدٌ‏}‏ فَلَمَّا رَجَعُوا ذَكَرُوا ذَلِكَ لِلنَّبِيِّ صلى الله عليه وسلم فَقَالَ ‏"‏ سَلُوهُ لأَىِّ شَىْءٍ يَصْنَعُ ذَلِكَ ‏"‏‏.‏ فَسَأَلُوهُ فَقَالَ لأَنَّهَا صِفَةُ الرَّحْمَنِ، وَأَنَا أُحِبُّ أَنْ أَقْرَأَ بِهَا‏.‏ فَقَالَ النَّبِيُّ صلى الله عليه وسلم ‏"‏ أَخْبِرُوهُ أَنَّ اللَّهَ يُحِبُّهُ ‏"‏‏.‏</a:t>
            </a:r>
            <a:endParaRPr lang="ar-AE" sz="1800">
              <a:solidFill>
                <a:schemeClr val="tx1"/>
              </a:solidFill>
              <a:effectLst/>
            </a:endParaRPr>
          </a:p>
        </p:txBody>
      </p:sp>
      <p:sp>
        <p:nvSpPr>
          <p:cNvPr id="4" name="Rectangle 3"/>
          <p:cNvSpPr/>
          <p:nvPr/>
        </p:nvSpPr>
        <p:spPr>
          <a:xfrm>
            <a:off x="1981200" y="990600"/>
            <a:ext cx="6553200" cy="954107"/>
          </a:xfrm>
          <a:prstGeom prst="rect">
            <a:avLst/>
          </a:prstGeom>
        </p:spPr>
        <p:txBody>
          <a:bodyPr wrap="square">
            <a:spAutoFit/>
          </a:bodyPr>
          <a:lstStyle/>
          <a:p>
            <a:pPr>
              <a:buNone/>
            </a:pPr>
            <a:r>
              <a:rPr lang="en-US" dirty="0">
                <a:solidFill>
                  <a:schemeClr val="tx1"/>
                </a:solidFill>
              </a:rPr>
              <a:t>Oneness, Uniqueness of Allah (</a:t>
            </a:r>
            <a:r>
              <a:rPr lang="en-US" dirty="0" err="1">
                <a:solidFill>
                  <a:schemeClr val="tx1"/>
                </a:solidFill>
              </a:rPr>
              <a:t>Tawheed</a:t>
            </a:r>
            <a:r>
              <a:rPr lang="en-US" dirty="0">
                <a:solidFill>
                  <a:schemeClr val="tx1"/>
                </a:solidFill>
              </a:rPr>
              <a:t>) </a:t>
            </a:r>
          </a:p>
        </p:txBody>
      </p:sp>
    </p:spTree>
    <p:extLst>
      <p:ext uri="{BB962C8B-B14F-4D97-AF65-F5344CB8AC3E}">
        <p14:creationId xmlns:p14="http://schemas.microsoft.com/office/powerpoint/2010/main" val="18370452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6400" y="2521059"/>
            <a:ext cx="3657600" cy="400110"/>
          </a:xfrm>
          <a:prstGeom prst="rect">
            <a:avLst/>
          </a:prstGeom>
          <a:solidFill>
            <a:srgbClr val="99FF99"/>
          </a:solidFill>
        </p:spPr>
        <p:txBody>
          <a:bodyPr wrap="square">
            <a:spAutoFit/>
          </a:bodyPr>
          <a:lstStyle/>
          <a:p>
            <a:pPr>
              <a:buNone/>
            </a:pPr>
            <a:endParaRPr lang="en-US" sz="2000" dirty="0">
              <a:solidFill>
                <a:schemeClr val="tx1"/>
              </a:solidFill>
            </a:endParaRPr>
          </a:p>
        </p:txBody>
      </p:sp>
      <p:sp>
        <p:nvSpPr>
          <p:cNvPr id="2" name="Rectangle 1"/>
          <p:cNvSpPr/>
          <p:nvPr/>
        </p:nvSpPr>
        <p:spPr>
          <a:xfrm>
            <a:off x="152400" y="2222885"/>
            <a:ext cx="8991600" cy="4635115"/>
          </a:xfrm>
          <a:prstGeom prst="rect">
            <a:avLst/>
          </a:prstGeom>
          <a:solidFill>
            <a:srgbClr val="99FF99"/>
          </a:solidFill>
        </p:spPr>
        <p:txBody>
          <a:bodyPr wrap="square">
            <a:spAutoFit/>
          </a:bodyPr>
          <a:lstStyle/>
          <a:p>
            <a:pPr>
              <a:buNone/>
            </a:pPr>
            <a:r>
              <a:rPr lang="en-US" sz="1800">
                <a:solidFill>
                  <a:schemeClr val="tx1"/>
                </a:solidFill>
              </a:rPr>
              <a:t>Narrated Abu Sa`id:</a:t>
            </a:r>
          </a:p>
          <a:p>
            <a:pPr>
              <a:buNone/>
            </a:pPr>
            <a:r>
              <a:rPr lang="en-US" sz="1800">
                <a:solidFill>
                  <a:schemeClr val="tx1"/>
                </a:solidFill>
              </a:rPr>
              <a:t>A woman came to Allah's Messenger (</a:t>
            </a:r>
            <a:r>
              <a:rPr lang="ar-AE" sz="1800">
                <a:solidFill>
                  <a:schemeClr val="tx1"/>
                </a:solidFill>
              </a:rPr>
              <a:t>ﷺ) </a:t>
            </a:r>
            <a:r>
              <a:rPr lang="en-US" sz="1800">
                <a:solidFill>
                  <a:schemeClr val="tx1"/>
                </a:solidFill>
              </a:rPr>
              <a:t>and said, "O Allah's Messenger (</a:t>
            </a:r>
            <a:r>
              <a:rPr lang="ar-AE" sz="1800">
                <a:solidFill>
                  <a:schemeClr val="tx1"/>
                </a:solidFill>
              </a:rPr>
              <a:t>ﷺ)! </a:t>
            </a:r>
            <a:r>
              <a:rPr lang="en-US" sz="1800">
                <a:solidFill>
                  <a:schemeClr val="tx1"/>
                </a:solidFill>
              </a:rPr>
              <a:t>Men (only) benefit by your teachings, so please devote to us from (some of) your time, a day on which we may come to you so that you may teach us of what Allah has taught you." Allah's Messenger (</a:t>
            </a:r>
            <a:r>
              <a:rPr lang="ar-AE" sz="1800">
                <a:solidFill>
                  <a:schemeClr val="tx1"/>
                </a:solidFill>
              </a:rPr>
              <a:t>ﷺ) </a:t>
            </a:r>
            <a:r>
              <a:rPr lang="en-US" sz="1800">
                <a:solidFill>
                  <a:schemeClr val="tx1"/>
                </a:solidFill>
              </a:rPr>
              <a:t>said, "Gather on such-and-such a day at suchand- such a place." They gathered and Allah's Messenger (</a:t>
            </a:r>
            <a:r>
              <a:rPr lang="ar-AE" sz="1800">
                <a:solidFill>
                  <a:schemeClr val="tx1"/>
                </a:solidFill>
              </a:rPr>
              <a:t>ﷺ) </a:t>
            </a:r>
            <a:r>
              <a:rPr lang="en-US" sz="1800">
                <a:solidFill>
                  <a:schemeClr val="tx1"/>
                </a:solidFill>
              </a:rPr>
              <a:t>came to them and taught them of what Allah had taught him. He then said, "No woman among you who has lost her three children (died) but that they will screen her from the Fire." A woman among them said, "O Allah's Messenger (</a:t>
            </a:r>
            <a:r>
              <a:rPr lang="ar-AE" sz="1800">
                <a:solidFill>
                  <a:schemeClr val="tx1"/>
                </a:solidFill>
              </a:rPr>
              <a:t>ﷺ)! </a:t>
            </a:r>
            <a:r>
              <a:rPr lang="en-US" sz="1800">
                <a:solidFill>
                  <a:schemeClr val="tx1"/>
                </a:solidFill>
              </a:rPr>
              <a:t>If she lost two children?" She repeated her question twice, whereupon the Prophet (</a:t>
            </a:r>
            <a:r>
              <a:rPr lang="ar-AE" sz="1800">
                <a:solidFill>
                  <a:schemeClr val="tx1"/>
                </a:solidFill>
              </a:rPr>
              <a:t>ﷺ) </a:t>
            </a:r>
            <a:r>
              <a:rPr lang="en-US" sz="1800">
                <a:solidFill>
                  <a:schemeClr val="tx1"/>
                </a:solidFill>
              </a:rPr>
              <a:t>said, "Even two, even two, even two!" (See Hadith No. 341, Vol. 2)</a:t>
            </a:r>
          </a:p>
          <a:p>
            <a:pPr>
              <a:buNone/>
            </a:pPr>
            <a:r>
              <a:rPr lang="ar-AE" sz="1800">
                <a:solidFill>
                  <a:schemeClr val="tx1"/>
                </a:solidFill>
              </a:rPr>
              <a:t>حَدَّثَنَا مُسَدَّدٌ، حَدَّثَنَا أَبُو عَوَانَةَ، عَنْ عَبْدِ الرَّحْمَنِ بْنِ الأَصْبَهَانِيِّ، عَنْ أَبِي صَالِحٍ، ذَكْوَانَ عَنْ أَبِي سَعِيدٍ، جَاءَتِ امْرَأَةٌ إِلَى رَسُولِ اللَّهِ صلى الله عليه وسلم فَقَالَتْ يَا رَسُولَ اللَّهِ ذَهَبَ الرِّجَالُ بِحَدِيثِكَ، فَاجْعَلْ لَنَا مِنْ نَفْسِكَ، يَوْمًا نَأْتِيكَ فِيهِ تُعَلِّمُنَا مِمَّا عَلَّمَكَ اللَّهُ‏.‏ فَقَالَ ‏"‏ اجْتَمِعْنَ فِي يَوْمِ كَذَا وَكَذَا فِي مَكَانِ كَذَا وَكَذَا ‏"‏‏.‏ فَاجْتَمَعْنَ فَأَتَاهُنَّ رَسُولُ اللَّهِ صلى الله عليه وسلم فَعَلَّمَهُنَّ مِمَّا عَلَّمَهُ اللَّهُ ثُمَّ قَالَ ‏"‏ مَا مِنْكُنَّ امْرَأَةٌ تُقَدِّمُ بَيْنَ يَدَيْهَا مِنْ وَلَدِهَا ثَلاَثَةً، إِلاَّ كَانَ لَهَا حِجَابًا مِنَ النَّارِ ‏"‏‏.‏ فَقَالَتِ امْرَأَةٌ مِنْهُنَّ يَا رَسُولَ اللَّهِ اثْنَيْنِ قَالَ فَأَعَادَتْهَا مَرَّتَيْنِ ثُمَّ قَالَ ‏"‏ وَاثْنَيْنِ وَاثْنَيْنِ وَاثْنَيْنِ ‏"‏‏.‏</a:t>
            </a:r>
            <a:endParaRPr lang="ar-AE" sz="1800">
              <a:solidFill>
                <a:schemeClr val="tx1"/>
              </a:solidFill>
              <a:effectLst/>
            </a:endParaRPr>
          </a:p>
        </p:txBody>
      </p:sp>
      <p:sp>
        <p:nvSpPr>
          <p:cNvPr id="3" name="Rectangle 2"/>
          <p:cNvSpPr/>
          <p:nvPr/>
        </p:nvSpPr>
        <p:spPr>
          <a:xfrm>
            <a:off x="1828800" y="940812"/>
            <a:ext cx="6477000" cy="523220"/>
          </a:xfrm>
          <a:prstGeom prst="rect">
            <a:avLst/>
          </a:prstGeom>
        </p:spPr>
        <p:txBody>
          <a:bodyPr wrap="square">
            <a:spAutoFit/>
          </a:bodyPr>
          <a:lstStyle/>
          <a:p>
            <a:pPr>
              <a:buNone/>
            </a:pPr>
            <a:r>
              <a:rPr lang="en-US" dirty="0">
                <a:solidFill>
                  <a:schemeClr val="tx1"/>
                </a:solidFill>
              </a:rPr>
              <a:t>Holding Fast to the Qur'an and Sunnah </a:t>
            </a:r>
          </a:p>
        </p:txBody>
      </p:sp>
    </p:spTree>
    <p:extLst>
      <p:ext uri="{BB962C8B-B14F-4D97-AF65-F5344CB8AC3E}">
        <p14:creationId xmlns:p14="http://schemas.microsoft.com/office/powerpoint/2010/main" val="7023508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6400" y="2521059"/>
            <a:ext cx="3657600" cy="400110"/>
          </a:xfrm>
          <a:prstGeom prst="rect">
            <a:avLst/>
          </a:prstGeom>
          <a:solidFill>
            <a:srgbClr val="99FF99"/>
          </a:solidFill>
        </p:spPr>
        <p:txBody>
          <a:bodyPr wrap="square">
            <a:spAutoFit/>
          </a:bodyPr>
          <a:lstStyle/>
          <a:p>
            <a:pPr>
              <a:buNone/>
            </a:pPr>
            <a:endParaRPr lang="en-US" sz="2000" dirty="0">
              <a:solidFill>
                <a:schemeClr val="tx1"/>
              </a:solidFill>
            </a:endParaRPr>
          </a:p>
        </p:txBody>
      </p:sp>
      <p:sp>
        <p:nvSpPr>
          <p:cNvPr id="2" name="Rectangle 1"/>
          <p:cNvSpPr/>
          <p:nvPr/>
        </p:nvSpPr>
        <p:spPr>
          <a:xfrm>
            <a:off x="152400" y="2222885"/>
            <a:ext cx="8991600" cy="4081117"/>
          </a:xfrm>
          <a:prstGeom prst="rect">
            <a:avLst/>
          </a:prstGeom>
          <a:solidFill>
            <a:srgbClr val="99FF99"/>
          </a:solidFill>
        </p:spPr>
        <p:txBody>
          <a:bodyPr wrap="square">
            <a:spAutoFit/>
          </a:bodyPr>
          <a:lstStyle/>
          <a:p>
            <a:pPr>
              <a:buNone/>
            </a:pPr>
            <a:r>
              <a:rPr lang="en-US" sz="1800">
                <a:solidFill>
                  <a:schemeClr val="tx1"/>
                </a:solidFill>
              </a:rPr>
              <a:t>Narrated Malik:</a:t>
            </a:r>
          </a:p>
          <a:p>
            <a:pPr>
              <a:buNone/>
            </a:pPr>
            <a:r>
              <a:rPr lang="en-US" sz="1800">
                <a:solidFill>
                  <a:schemeClr val="tx1"/>
                </a:solidFill>
              </a:rPr>
              <a:t>We came to the Prophet (</a:t>
            </a:r>
            <a:r>
              <a:rPr lang="ar-AE" sz="1800">
                <a:solidFill>
                  <a:schemeClr val="tx1"/>
                </a:solidFill>
              </a:rPr>
              <a:t>ﷺ) </a:t>
            </a:r>
            <a:r>
              <a:rPr lang="en-US" sz="1800">
                <a:solidFill>
                  <a:schemeClr val="tx1"/>
                </a:solidFill>
              </a:rPr>
              <a:t>and we were young men nearly of equal ages and we stayed with him for twenty nights. Allah's Messenger (</a:t>
            </a:r>
            <a:r>
              <a:rPr lang="ar-AE" sz="1800">
                <a:solidFill>
                  <a:schemeClr val="tx1"/>
                </a:solidFill>
              </a:rPr>
              <a:t>ﷺ) </a:t>
            </a:r>
            <a:r>
              <a:rPr lang="en-US" sz="1800">
                <a:solidFill>
                  <a:schemeClr val="tx1"/>
                </a:solidFill>
              </a:rPr>
              <a:t>was a very kind man and when he realized our longing for our families, he asked us about those whom we had left behind. When we informed him, he said, "Go back to your families and stay with them and teach them (religion) and order them (to do good deeds). The Prophet (</a:t>
            </a:r>
            <a:r>
              <a:rPr lang="ar-AE" sz="1800">
                <a:solidFill>
                  <a:schemeClr val="tx1"/>
                </a:solidFill>
              </a:rPr>
              <a:t>ﷺ) </a:t>
            </a:r>
            <a:r>
              <a:rPr lang="en-US" sz="1800">
                <a:solidFill>
                  <a:schemeClr val="tx1"/>
                </a:solidFill>
              </a:rPr>
              <a:t>mentioned things some of which I remembered and some I did not. Then he said, "Pray as you have seen me praying, and when it is the time of prayer, one of you should pronounce the call (Adhan) for the prayer and the eldest of you should lead the prayer. "</a:t>
            </a:r>
          </a:p>
          <a:p>
            <a:pPr>
              <a:buNone/>
            </a:pPr>
            <a:r>
              <a:rPr lang="ar-AE" sz="1800">
                <a:solidFill>
                  <a:schemeClr val="tx1"/>
                </a:solidFill>
              </a:rPr>
              <a:t>حَدَّثَنَا مُحَمَّدُ بْنُ الْمُثَنَّى، حَدَّثَنَا عَبْدُ الْوَهَّابِ، حَدَّثَنَا أَيُّوبُ، عَنْ أَبِي قِلاَبَةَ، حَدَّثَنَا مَالِكٌ، قَالَ أَتَيْنَا النَّبِيَّ صلى الله عليه وسلم وَنَحْنُ شَبَبَةٌ مُتَقَارِبُونَ، فَأَقَمْنَا عِنْدَهُ عِشْرِينَ لَيْلَةً، وَكَانَ رَسُولُ اللَّهِ صلى الله عليه وسلم رَفِيقًا، فَلَمَّا ظَنَّ أَنَّا قَدِ اشْتَهَيْنَا أَهْلَنَا أَوْ قَدِ اشْتَقْنَا سَأَلَنَا عَمَّنْ تَرَكْنَا بَعْدَنَا فَأَخْبَرْنَاهُ قَالَ ‏ "‏ ارْجِعُوا إِلَى أَهْلِيكُمْ، فَأَقِيمُوا فِيهِمْ، وَعَلِّمُوهُمْ، وَمُرُوهُمْ ـ وَذَكَرَ أَشْيَاءَ أَحْفَظُهَا أَوْ لاَ أَحْفَظُهَا ـ وَصَلُّوا كَمَا رَأَيْتُمُونِي أُصَلِّي، فَإِذَا حَضَرَتِ الصَّلاَةُ فَلْيُؤَذِّنْ لَكُمْ أَحَدُكُمْ، وَلْيَؤُمَّكُمْ أَكْبَرُكُمْ ‏"‏‏.‏</a:t>
            </a:r>
            <a:endParaRPr lang="ar-AE" sz="1800">
              <a:solidFill>
                <a:schemeClr val="tx1"/>
              </a:solidFill>
              <a:effectLst/>
            </a:endParaRPr>
          </a:p>
        </p:txBody>
      </p:sp>
      <p:sp>
        <p:nvSpPr>
          <p:cNvPr id="4" name="Rectangle 3"/>
          <p:cNvSpPr/>
          <p:nvPr/>
        </p:nvSpPr>
        <p:spPr>
          <a:xfrm>
            <a:off x="1143000" y="1066800"/>
            <a:ext cx="7924800" cy="461665"/>
          </a:xfrm>
          <a:prstGeom prst="rect">
            <a:avLst/>
          </a:prstGeom>
        </p:spPr>
        <p:txBody>
          <a:bodyPr wrap="square">
            <a:spAutoFit/>
          </a:bodyPr>
          <a:lstStyle/>
          <a:p>
            <a:pPr>
              <a:buNone/>
            </a:pPr>
            <a:r>
              <a:rPr lang="en-US" sz="2400" dirty="0">
                <a:solidFill>
                  <a:schemeClr val="tx1"/>
                </a:solidFill>
              </a:rPr>
              <a:t>Accepting Information Given by a Truthful Person </a:t>
            </a:r>
          </a:p>
        </p:txBody>
      </p:sp>
    </p:spTree>
    <p:extLst>
      <p:ext uri="{BB962C8B-B14F-4D97-AF65-F5344CB8AC3E}">
        <p14:creationId xmlns:p14="http://schemas.microsoft.com/office/powerpoint/2010/main" val="8481798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6400" y="2521059"/>
            <a:ext cx="3657600" cy="400110"/>
          </a:xfrm>
          <a:prstGeom prst="rect">
            <a:avLst/>
          </a:prstGeom>
          <a:solidFill>
            <a:srgbClr val="99FF99"/>
          </a:solidFill>
        </p:spPr>
        <p:txBody>
          <a:bodyPr wrap="square">
            <a:spAutoFit/>
          </a:bodyPr>
          <a:lstStyle/>
          <a:p>
            <a:pPr>
              <a:buNone/>
            </a:pPr>
            <a:endParaRPr lang="en-US" sz="2000" dirty="0">
              <a:solidFill>
                <a:schemeClr val="tx1"/>
              </a:solidFill>
            </a:endParaRPr>
          </a:p>
        </p:txBody>
      </p:sp>
      <p:sp>
        <p:nvSpPr>
          <p:cNvPr id="2" name="Rectangle 1"/>
          <p:cNvSpPr/>
          <p:nvPr/>
        </p:nvSpPr>
        <p:spPr>
          <a:xfrm>
            <a:off x="152400" y="2222885"/>
            <a:ext cx="8991600" cy="3527119"/>
          </a:xfrm>
          <a:prstGeom prst="rect">
            <a:avLst/>
          </a:prstGeom>
          <a:solidFill>
            <a:srgbClr val="99FF99"/>
          </a:solidFill>
        </p:spPr>
        <p:txBody>
          <a:bodyPr wrap="square">
            <a:spAutoFit/>
          </a:bodyPr>
          <a:lstStyle/>
          <a:p>
            <a:pPr>
              <a:buNone/>
            </a:pPr>
            <a:r>
              <a:rPr lang="en-US" sz="1800">
                <a:solidFill>
                  <a:schemeClr val="tx1"/>
                </a:solidFill>
              </a:rPr>
              <a:t>Narrated Abu Huraira:</a:t>
            </a:r>
          </a:p>
          <a:p>
            <a:pPr>
              <a:buNone/>
            </a:pPr>
            <a:r>
              <a:rPr lang="en-US" sz="1800">
                <a:solidFill>
                  <a:schemeClr val="tx1"/>
                </a:solidFill>
              </a:rPr>
              <a:t>Allah's Messenger (</a:t>
            </a:r>
            <a:r>
              <a:rPr lang="ar-AE" sz="1800">
                <a:solidFill>
                  <a:schemeClr val="tx1"/>
                </a:solidFill>
              </a:rPr>
              <a:t>ﷺ) </a:t>
            </a:r>
            <a:r>
              <a:rPr lang="en-US" sz="1800">
                <a:solidFill>
                  <a:schemeClr val="tx1"/>
                </a:solidFill>
              </a:rPr>
              <a:t>said, "Not to wish to be the like except of two men. A man whom Allah has given the (knowledge of the) Qur'an and he recites it during the hours of night and day and the one who wishes says: If I were given the same as this (man) has been given, I would do what he does, and a man whom Allah has given wealth and he spends it in the just and right way, in which case the one who wishes says, 'If I were given the same as he has been given, I would do what he does.' " (See Hadith </a:t>
            </a:r>
            <a:r>
              <a:rPr lang="en-US" sz="1800">
                <a:solidFill>
                  <a:schemeClr val="tx1"/>
                </a:solidFill>
                <a:hlinkClick r:id="rId2" action="ppaction://hlinkfile"/>
              </a:rPr>
              <a:t>5025</a:t>
            </a:r>
            <a:r>
              <a:rPr lang="en-US" sz="1800">
                <a:solidFill>
                  <a:schemeClr val="tx1"/>
                </a:solidFill>
              </a:rPr>
              <a:t> and </a:t>
            </a:r>
            <a:r>
              <a:rPr lang="en-US" sz="1800">
                <a:solidFill>
                  <a:schemeClr val="tx1"/>
                </a:solidFill>
                <a:hlinkClick r:id="rId3" action="ppaction://hlinkfile"/>
              </a:rPr>
              <a:t>5026</a:t>
            </a:r>
            <a:r>
              <a:rPr lang="en-US" sz="1800">
                <a:solidFill>
                  <a:schemeClr val="tx1"/>
                </a:solidFill>
              </a:rPr>
              <a:t>)</a:t>
            </a:r>
          </a:p>
          <a:p>
            <a:pPr>
              <a:buNone/>
            </a:pPr>
            <a:r>
              <a:rPr lang="ar-AE" sz="1800">
                <a:solidFill>
                  <a:schemeClr val="tx1"/>
                </a:solidFill>
              </a:rPr>
              <a:t>حَدَّثَنَا عُثْمَانُ بْنُ أَبِي شَيْبَةَ، حَدَّثَنَا جَرِيرٌ، عَنِ الأَعْمَشِ، عَنْ أَبِي صَالِحٍ، عَنْ أَبِي هُرَيْرَةَ، قَالَ قَالَ رَسُولُ اللَّهِ صلى الله عليه وسلم ‏ "‏ لاَ تَحَاسُدَ إِلاَّ فِي اثْنَتَيْنِ رَجُلٌ آتَاهُ اللَّهُ الْقُرْآنَ، فَهْوَ يَتْلُوهُ آنَاءَ اللَّيْلِ وَالنَّهَارِ يَقُولُ لَوْ أُوتِيتُ مِثْلَ مَا أُوتِيَ هَذَا لَفَعَلْتُ كَمَا يَفْعَلُ، وَرَجُلٌ آتَاهُ اللَّهُ مَالاً يُنْفِقُهُ فِي حَقِّهِ فَيَقُولُ لَوْ أُوتِيتُ مِثْلَ مَا أُوتِيَ لَفَعَلْتُ كَمَا يَفْعَلُ ‏"‏‏.‏ </a:t>
            </a:r>
            <a:br>
              <a:rPr lang="ar-AE" sz="1800">
                <a:solidFill>
                  <a:schemeClr val="tx1"/>
                </a:solidFill>
              </a:rPr>
            </a:br>
            <a:r>
              <a:rPr lang="ar-AE" sz="1800">
                <a:solidFill>
                  <a:schemeClr val="tx1"/>
                </a:solidFill>
              </a:rPr>
              <a:t>حَدَّثَنَا قُتَيْبَةُ، حَدَّثَنَا جَرِيرٌ، بِهَذَا‏.</a:t>
            </a:r>
            <a:endParaRPr lang="ar-AE" sz="1800">
              <a:solidFill>
                <a:schemeClr val="tx1"/>
              </a:solidFill>
              <a:effectLst/>
            </a:endParaRPr>
          </a:p>
        </p:txBody>
      </p:sp>
      <p:sp>
        <p:nvSpPr>
          <p:cNvPr id="3" name="Rectangle 2"/>
          <p:cNvSpPr/>
          <p:nvPr/>
        </p:nvSpPr>
        <p:spPr>
          <a:xfrm>
            <a:off x="3081142" y="1066800"/>
            <a:ext cx="1362874" cy="523220"/>
          </a:xfrm>
          <a:prstGeom prst="rect">
            <a:avLst/>
          </a:prstGeom>
        </p:spPr>
        <p:txBody>
          <a:bodyPr wrap="none">
            <a:spAutoFit/>
          </a:bodyPr>
          <a:lstStyle/>
          <a:p>
            <a:pPr>
              <a:buNone/>
            </a:pPr>
            <a:r>
              <a:rPr lang="en-US" dirty="0">
                <a:solidFill>
                  <a:schemeClr val="tx1"/>
                </a:solidFill>
              </a:rPr>
              <a:t>Wishes</a:t>
            </a:r>
          </a:p>
        </p:txBody>
      </p:sp>
    </p:spTree>
    <p:extLst>
      <p:ext uri="{BB962C8B-B14F-4D97-AF65-F5344CB8AC3E}">
        <p14:creationId xmlns:p14="http://schemas.microsoft.com/office/powerpoint/2010/main" val="17226812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6400" y="2521059"/>
            <a:ext cx="3657600" cy="400110"/>
          </a:xfrm>
          <a:prstGeom prst="rect">
            <a:avLst/>
          </a:prstGeom>
          <a:solidFill>
            <a:srgbClr val="99FF99"/>
          </a:solidFill>
        </p:spPr>
        <p:txBody>
          <a:bodyPr wrap="square">
            <a:spAutoFit/>
          </a:bodyPr>
          <a:lstStyle/>
          <a:p>
            <a:pPr>
              <a:buNone/>
            </a:pPr>
            <a:endParaRPr lang="en-US" sz="2000" dirty="0">
              <a:solidFill>
                <a:schemeClr val="tx1"/>
              </a:solidFill>
            </a:endParaRPr>
          </a:p>
        </p:txBody>
      </p:sp>
      <p:sp>
        <p:nvSpPr>
          <p:cNvPr id="2" name="Rectangle 1"/>
          <p:cNvSpPr/>
          <p:nvPr/>
        </p:nvSpPr>
        <p:spPr>
          <a:xfrm>
            <a:off x="152400" y="2222885"/>
            <a:ext cx="8991600" cy="2142125"/>
          </a:xfrm>
          <a:prstGeom prst="rect">
            <a:avLst/>
          </a:prstGeom>
          <a:solidFill>
            <a:srgbClr val="99FF99"/>
          </a:solidFill>
        </p:spPr>
        <p:txBody>
          <a:bodyPr wrap="square">
            <a:spAutoFit/>
          </a:bodyPr>
          <a:lstStyle/>
          <a:p>
            <a:pPr>
              <a:buNone/>
            </a:pPr>
            <a:r>
              <a:rPr lang="en-US" sz="1800">
                <a:solidFill>
                  <a:schemeClr val="tx1"/>
                </a:solidFill>
              </a:rPr>
              <a:t>Narrated Abu Huraira:</a:t>
            </a:r>
          </a:p>
          <a:p>
            <a:pPr>
              <a:buNone/>
            </a:pPr>
            <a:r>
              <a:rPr lang="en-US" sz="1800">
                <a:solidFill>
                  <a:schemeClr val="tx1"/>
                </a:solidFill>
              </a:rPr>
              <a:t>Allah's Messenger (</a:t>
            </a:r>
            <a:r>
              <a:rPr lang="ar-AE" sz="1800">
                <a:solidFill>
                  <a:schemeClr val="tx1"/>
                </a:solidFill>
              </a:rPr>
              <a:t>ﷺ) </a:t>
            </a:r>
            <a:r>
              <a:rPr lang="en-US" sz="1800">
                <a:solidFill>
                  <a:schemeClr val="tx1"/>
                </a:solidFill>
              </a:rPr>
              <a:t>said, "Whoever obeys me, obeys Allah, and whoever disobeys me, disobeys Allah, and whoever obeys the ruler I appoint, obeys me, and whoever disobeys him, disobeys me."</a:t>
            </a:r>
          </a:p>
          <a:p>
            <a:pPr>
              <a:buNone/>
            </a:pPr>
            <a:r>
              <a:rPr lang="ar-AE" sz="1800">
                <a:solidFill>
                  <a:schemeClr val="tx1"/>
                </a:solidFill>
              </a:rPr>
              <a:t>حَدَّثَنَا عَبْدَانُ، أَخْبَرَنَا عَبْدُ اللَّهِ، عَنْ يُونُسَ، عَنِ الزُّهْرِيِّ، أَخْبَرَنِي أَبُو سَلَمَةَ بْنُ عَبْدِ الرَّحْمَنِ، أَنَّهُ سَمِعَ أَبَا هُرَيْرَةَ ـ رضى الله عنه ـ أَنَّ رَسُولَ اللَّهِ صلى الله عليه وسلم قَالَ ‏ "‏ مَنْ أَطَاعَنِي فَقَدْ أَطَاعَ اللَّهَ، وَمَنْ عَصَانِي فَقَدْ عَصَى اللَّهَ، وَمَنْ أَطَاعَ أَمِيرِي فَقَدْ أَطَاعَنِي، وَمَنْ عَصَى أَمِيرِي فَقَدْ عَصَانِي ‏"‏‏.</a:t>
            </a:r>
            <a:endParaRPr lang="ar-AE" sz="1800">
              <a:solidFill>
                <a:schemeClr val="tx1"/>
              </a:solidFill>
              <a:effectLst/>
            </a:endParaRPr>
          </a:p>
        </p:txBody>
      </p:sp>
      <p:sp>
        <p:nvSpPr>
          <p:cNvPr id="4" name="Rectangle 3"/>
          <p:cNvSpPr/>
          <p:nvPr/>
        </p:nvSpPr>
        <p:spPr>
          <a:xfrm>
            <a:off x="2362200" y="1077218"/>
            <a:ext cx="3703258" cy="523220"/>
          </a:xfrm>
          <a:prstGeom prst="rect">
            <a:avLst/>
          </a:prstGeom>
        </p:spPr>
        <p:txBody>
          <a:bodyPr wrap="none">
            <a:spAutoFit/>
          </a:bodyPr>
          <a:lstStyle/>
          <a:p>
            <a:pPr>
              <a:buNone/>
            </a:pPr>
            <a:r>
              <a:rPr lang="en-US" dirty="0">
                <a:solidFill>
                  <a:schemeClr val="tx1"/>
                </a:solidFill>
              </a:rPr>
              <a:t>Judgments (</a:t>
            </a:r>
            <a:r>
              <a:rPr lang="en-US" dirty="0" err="1">
                <a:solidFill>
                  <a:schemeClr val="tx1"/>
                </a:solidFill>
              </a:rPr>
              <a:t>Ahkaam</a:t>
            </a:r>
            <a:r>
              <a:rPr lang="en-US" dirty="0">
                <a:solidFill>
                  <a:schemeClr val="tx1"/>
                </a:solidFill>
              </a:rPr>
              <a:t>) </a:t>
            </a:r>
          </a:p>
        </p:txBody>
      </p:sp>
    </p:spTree>
    <p:extLst>
      <p:ext uri="{BB962C8B-B14F-4D97-AF65-F5344CB8AC3E}">
        <p14:creationId xmlns:p14="http://schemas.microsoft.com/office/powerpoint/2010/main" val="35965136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6400" y="2521059"/>
            <a:ext cx="3657600" cy="400110"/>
          </a:xfrm>
          <a:prstGeom prst="rect">
            <a:avLst/>
          </a:prstGeom>
          <a:solidFill>
            <a:srgbClr val="99FF99"/>
          </a:solidFill>
        </p:spPr>
        <p:txBody>
          <a:bodyPr wrap="square">
            <a:spAutoFit/>
          </a:bodyPr>
          <a:lstStyle/>
          <a:p>
            <a:pPr>
              <a:buNone/>
            </a:pPr>
            <a:endParaRPr lang="en-US" sz="2000" dirty="0">
              <a:solidFill>
                <a:schemeClr val="tx1"/>
              </a:solidFill>
            </a:endParaRPr>
          </a:p>
        </p:txBody>
      </p:sp>
      <p:sp>
        <p:nvSpPr>
          <p:cNvPr id="2" name="Rectangle 1"/>
          <p:cNvSpPr/>
          <p:nvPr/>
        </p:nvSpPr>
        <p:spPr>
          <a:xfrm>
            <a:off x="152400" y="2222885"/>
            <a:ext cx="8991600" cy="2696123"/>
          </a:xfrm>
          <a:prstGeom prst="rect">
            <a:avLst/>
          </a:prstGeom>
          <a:solidFill>
            <a:srgbClr val="99FF99"/>
          </a:solidFill>
        </p:spPr>
        <p:txBody>
          <a:bodyPr wrap="square">
            <a:spAutoFit/>
          </a:bodyPr>
          <a:lstStyle/>
          <a:p>
            <a:pPr>
              <a:buNone/>
            </a:pPr>
            <a:r>
              <a:rPr lang="en-US" sz="1800">
                <a:solidFill>
                  <a:schemeClr val="tx1"/>
                </a:solidFill>
              </a:rPr>
              <a:t>Narrated Asma':</a:t>
            </a:r>
          </a:p>
          <a:p>
            <a:pPr>
              <a:buNone/>
            </a:pPr>
            <a:r>
              <a:rPr lang="en-US" sz="1800">
                <a:solidFill>
                  <a:schemeClr val="tx1"/>
                </a:solidFill>
              </a:rPr>
              <a:t>The Prophet (</a:t>
            </a:r>
            <a:r>
              <a:rPr lang="ar-AE" sz="1800">
                <a:solidFill>
                  <a:schemeClr val="tx1"/>
                </a:solidFill>
              </a:rPr>
              <a:t>ﷺ) </a:t>
            </a:r>
            <a:r>
              <a:rPr lang="en-US" sz="1800">
                <a:solidFill>
                  <a:schemeClr val="tx1"/>
                </a:solidFill>
              </a:rPr>
              <a:t>said, "I will be at my Lake-Fount (Kauthar) waiting for whoever will come to me. Then some people will be taken away from me whereupon I will say, 'My followers!' It will be said, 'You do not know they turned Apostates as renegades (deserted their religion).'" (Ibn Abi Mulaika said, "Allah, we seek refuge with You from turning on our heels from the (Islamic) religion and from being put to trial").</a:t>
            </a:r>
          </a:p>
          <a:p>
            <a:pPr>
              <a:buNone/>
            </a:pPr>
            <a:r>
              <a:rPr lang="ar-AE" sz="1800">
                <a:solidFill>
                  <a:schemeClr val="tx1"/>
                </a:solidFill>
              </a:rPr>
              <a:t>حَدَّثَنَا عَلِيُّ بْنُ عَبْدِ اللَّهِ، حَدَّثَنَا بِشْرُ بْنُ السَّرِيِّ، حَدَّثَنَا نَافِعُ بْنُ عُمَرَ، عَنِ ابْنِ أَبِي مُلَيْكَةَ، قَالَ قَالَتْ أَسْمَاءُ عَنِ النَّبِيِّ صلى الله عليه وسلم قَالَ ‏ "‏ أَنَا عَلَى، حَوْضِي أَنْتَظِرُ مَنْ يَرِدُ عَلَىَّ، فَيُؤْخَذُ بِنَاسٍ مِنْ دُونِي فَأَقُولُ أُمَّتِي‏.‏ فَيَقُولُ لاَ تَدْرِي، مَشَوْا عَلَى الْقَهْقَرَى ‏"‏‏.‏ قَالَ ابْنُ أَبِي مُلَيْكَةَ اللَّهُمَّ إِنَّا نَعُوذُ بِكَ أَنْ نَرْجِعَ عَلَى أَعْقَابِنَا أَوْ نُفْتَنَ‏.‏</a:t>
            </a:r>
            <a:endParaRPr lang="ar-AE" sz="1800">
              <a:solidFill>
                <a:schemeClr val="tx1"/>
              </a:solidFill>
              <a:effectLst/>
            </a:endParaRPr>
          </a:p>
        </p:txBody>
      </p:sp>
      <p:sp>
        <p:nvSpPr>
          <p:cNvPr id="3" name="Rectangle 2"/>
          <p:cNvSpPr/>
          <p:nvPr/>
        </p:nvSpPr>
        <p:spPr>
          <a:xfrm>
            <a:off x="2057400" y="940812"/>
            <a:ext cx="6477000" cy="523220"/>
          </a:xfrm>
          <a:prstGeom prst="rect">
            <a:avLst/>
          </a:prstGeom>
        </p:spPr>
        <p:txBody>
          <a:bodyPr wrap="square">
            <a:spAutoFit/>
          </a:bodyPr>
          <a:lstStyle/>
          <a:p>
            <a:pPr>
              <a:buNone/>
            </a:pPr>
            <a:r>
              <a:rPr lang="en-US" dirty="0">
                <a:solidFill>
                  <a:schemeClr val="tx1"/>
                </a:solidFill>
              </a:rPr>
              <a:t>Afflictions and the End of the World </a:t>
            </a:r>
          </a:p>
        </p:txBody>
      </p:sp>
    </p:spTree>
    <p:extLst>
      <p:ext uri="{BB962C8B-B14F-4D97-AF65-F5344CB8AC3E}">
        <p14:creationId xmlns:p14="http://schemas.microsoft.com/office/powerpoint/2010/main" val="1632443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6400" y="2521059"/>
            <a:ext cx="3657600" cy="400110"/>
          </a:xfrm>
          <a:prstGeom prst="rect">
            <a:avLst/>
          </a:prstGeom>
          <a:solidFill>
            <a:srgbClr val="99FF99"/>
          </a:solidFill>
        </p:spPr>
        <p:txBody>
          <a:bodyPr wrap="square">
            <a:spAutoFit/>
          </a:bodyPr>
          <a:lstStyle/>
          <a:p>
            <a:pPr>
              <a:buNone/>
            </a:pPr>
            <a:endParaRPr lang="en-US" sz="2000" dirty="0">
              <a:solidFill>
                <a:schemeClr val="tx1"/>
              </a:solidFill>
            </a:endParaRPr>
          </a:p>
        </p:txBody>
      </p:sp>
      <p:sp>
        <p:nvSpPr>
          <p:cNvPr id="2" name="Rectangle 1"/>
          <p:cNvSpPr/>
          <p:nvPr/>
        </p:nvSpPr>
        <p:spPr>
          <a:xfrm>
            <a:off x="152400" y="2222885"/>
            <a:ext cx="8991600" cy="2696123"/>
          </a:xfrm>
          <a:prstGeom prst="rect">
            <a:avLst/>
          </a:prstGeom>
          <a:solidFill>
            <a:srgbClr val="99FF99"/>
          </a:solidFill>
        </p:spPr>
        <p:txBody>
          <a:bodyPr wrap="square">
            <a:spAutoFit/>
          </a:bodyPr>
          <a:lstStyle/>
          <a:p>
            <a:pPr>
              <a:buNone/>
            </a:pPr>
            <a:r>
              <a:rPr lang="en-US" sz="1800">
                <a:solidFill>
                  <a:schemeClr val="tx1"/>
                </a:solidFill>
              </a:rPr>
              <a:t>Narrated Asma':</a:t>
            </a:r>
          </a:p>
          <a:p>
            <a:pPr>
              <a:buNone/>
            </a:pPr>
            <a:r>
              <a:rPr lang="en-US" sz="1800">
                <a:solidFill>
                  <a:schemeClr val="tx1"/>
                </a:solidFill>
              </a:rPr>
              <a:t>The Prophet (</a:t>
            </a:r>
            <a:r>
              <a:rPr lang="ar-AE" sz="1800">
                <a:solidFill>
                  <a:schemeClr val="tx1"/>
                </a:solidFill>
              </a:rPr>
              <a:t>ﷺ) </a:t>
            </a:r>
            <a:r>
              <a:rPr lang="en-US" sz="1800">
                <a:solidFill>
                  <a:schemeClr val="tx1"/>
                </a:solidFill>
              </a:rPr>
              <a:t>said, "I will be at my Lake-Fount (Kauthar) waiting for whoever will come to me. Then some people will be taken away from me whereupon I will say, 'My followers!' It will be said, 'You do not know they turned Apostates as renegades (deserted their religion).'" (Ibn Abi Mulaika said, "Allah, we seek refuge with You from turning on our heels from the (Islamic) religion and from being put to trial").</a:t>
            </a:r>
          </a:p>
          <a:p>
            <a:pPr>
              <a:buNone/>
            </a:pPr>
            <a:r>
              <a:rPr lang="ar-AE" sz="1800">
                <a:solidFill>
                  <a:schemeClr val="tx1"/>
                </a:solidFill>
              </a:rPr>
              <a:t>حَدَّثَنَا عَلِيُّ بْنُ عَبْدِ اللَّهِ، حَدَّثَنَا بِشْرُ بْنُ السَّرِيِّ، حَدَّثَنَا نَافِعُ بْنُ عُمَرَ، عَنِ ابْنِ أَبِي مُلَيْكَةَ، قَالَ قَالَتْ أَسْمَاءُ عَنِ النَّبِيِّ صلى الله عليه وسلم قَالَ ‏ "‏ أَنَا عَلَى، حَوْضِي أَنْتَظِرُ مَنْ يَرِدُ عَلَىَّ، فَيُؤْخَذُ بِنَاسٍ مِنْ دُونِي فَأَقُولُ أُمَّتِي‏.‏ فَيَقُولُ لاَ تَدْرِي، مَشَوْا عَلَى الْقَهْقَرَى ‏"‏‏.‏ قَالَ ابْنُ أَبِي مُلَيْكَةَ اللَّهُمَّ إِنَّا نَعُوذُ بِكَ أَنْ نَرْجِعَ عَلَى أَعْقَابِنَا أَوْ نُفْتَنَ‏.‏</a:t>
            </a:r>
            <a:endParaRPr lang="ar-AE" sz="1800">
              <a:solidFill>
                <a:schemeClr val="tx1"/>
              </a:solidFill>
              <a:effectLst/>
            </a:endParaRPr>
          </a:p>
        </p:txBody>
      </p:sp>
      <p:sp>
        <p:nvSpPr>
          <p:cNvPr id="4" name="Rectangle 3"/>
          <p:cNvSpPr/>
          <p:nvPr/>
        </p:nvSpPr>
        <p:spPr>
          <a:xfrm>
            <a:off x="1676400" y="1066800"/>
            <a:ext cx="4063933" cy="523220"/>
          </a:xfrm>
          <a:prstGeom prst="rect">
            <a:avLst/>
          </a:prstGeom>
        </p:spPr>
        <p:txBody>
          <a:bodyPr wrap="none">
            <a:spAutoFit/>
          </a:bodyPr>
          <a:lstStyle/>
          <a:p>
            <a:pPr>
              <a:buNone/>
            </a:pPr>
            <a:r>
              <a:rPr lang="en-US" dirty="0">
                <a:solidFill>
                  <a:schemeClr val="tx1"/>
                </a:solidFill>
              </a:rPr>
              <a:t>Interpretation of Dreams</a:t>
            </a:r>
          </a:p>
        </p:txBody>
      </p:sp>
    </p:spTree>
    <p:extLst>
      <p:ext uri="{BB962C8B-B14F-4D97-AF65-F5344CB8AC3E}">
        <p14:creationId xmlns:p14="http://schemas.microsoft.com/office/powerpoint/2010/main" val="13998137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6400" y="2521059"/>
            <a:ext cx="3657600" cy="400110"/>
          </a:xfrm>
          <a:prstGeom prst="rect">
            <a:avLst/>
          </a:prstGeom>
          <a:solidFill>
            <a:srgbClr val="99FF99"/>
          </a:solidFill>
        </p:spPr>
        <p:txBody>
          <a:bodyPr wrap="square">
            <a:spAutoFit/>
          </a:bodyPr>
          <a:lstStyle/>
          <a:p>
            <a:pPr>
              <a:buNone/>
            </a:pPr>
            <a:endParaRPr lang="en-US" sz="2000" dirty="0">
              <a:solidFill>
                <a:schemeClr val="tx1"/>
              </a:solidFill>
            </a:endParaRPr>
          </a:p>
        </p:txBody>
      </p:sp>
      <p:sp>
        <p:nvSpPr>
          <p:cNvPr id="2" name="Rectangle 1"/>
          <p:cNvSpPr/>
          <p:nvPr/>
        </p:nvSpPr>
        <p:spPr>
          <a:xfrm>
            <a:off x="152400" y="2222885"/>
            <a:ext cx="8991600" cy="2973122"/>
          </a:xfrm>
          <a:prstGeom prst="rect">
            <a:avLst/>
          </a:prstGeom>
          <a:solidFill>
            <a:srgbClr val="99FF99"/>
          </a:solidFill>
        </p:spPr>
        <p:txBody>
          <a:bodyPr wrap="square">
            <a:spAutoFit/>
          </a:bodyPr>
          <a:lstStyle/>
          <a:p>
            <a:pPr>
              <a:buNone/>
            </a:pPr>
            <a:r>
              <a:rPr lang="en-US" sz="1800">
                <a:solidFill>
                  <a:schemeClr val="tx1"/>
                </a:solidFill>
              </a:rPr>
              <a:t>Narrated `Umar bin Al-Khattab:</a:t>
            </a:r>
          </a:p>
          <a:p>
            <a:pPr>
              <a:buNone/>
            </a:pPr>
            <a:r>
              <a:rPr lang="en-US" sz="1800">
                <a:solidFill>
                  <a:schemeClr val="tx1"/>
                </a:solidFill>
              </a:rPr>
              <a:t>The Prophet (</a:t>
            </a:r>
            <a:r>
              <a:rPr lang="ar-AE" sz="1800">
                <a:solidFill>
                  <a:schemeClr val="tx1"/>
                </a:solidFill>
              </a:rPr>
              <a:t>ﷺ) </a:t>
            </a:r>
            <a:r>
              <a:rPr lang="en-US" sz="1800">
                <a:solidFill>
                  <a:schemeClr val="tx1"/>
                </a:solidFill>
              </a:rPr>
              <a:t>said, 'O people! The reward of deeds depends upon the intentions, and every person will get the reward according to what he has intended. So, whoever emigrated for Allah and His Apostle, then his emigration was for Allah and His Apostle, and whoever emigrated to take worldly benefit or for a woman to marry, then his emigration was for what he emigrated for."</a:t>
            </a:r>
          </a:p>
          <a:p>
            <a:pPr>
              <a:buNone/>
            </a:pPr>
            <a:r>
              <a:rPr lang="ar-AE" sz="1800">
                <a:solidFill>
                  <a:schemeClr val="tx1"/>
                </a:solidFill>
              </a:rPr>
              <a:t>حَدَّثَنَا أَبُو النُّعْمَانِ، حَدَّثَنَا حَمَّادُ بْنُ زَيْدٍ، عَنْ يَحْيَى بْنِ سَعِيدٍ، عَنْ مُحَمَّدِ بْنِ إِبْرَاهِيمَ، عَنْ عَلْقَمَةَ بْنِ وَقَّاصٍ، قَالَ سَمِعْتُ عُمَرَ بْنَ الْخَطَّابِ ـ رضى الله عنه ـ يَخْطُبُ قَالَ سَمِعْتُ النَّبِيَّ صلى الله عليه وسلم يَقُولُ ‏ "‏ يَا أَيُّهَا النَّاسُ إِنَّمَا الأَعْمَالُ بِالنِّيَّةِ وَإِنَّمَا لاِمْرِئٍ مَا نَوَى، فَمَنْ كَانَتْ هِجْرَتُهُ إِلَى اللَّهِ وَرَسُولِهِ، فَهِجْرَتُهُ إِلَى اللَّهِ وَرَسُولِهِ، وَمَنْ هَاجَرَ إِلَى دُنْيَا يُصِيبُهَا أَوِ امْرَأَةٍ يَتَزَوَّجُهَا، فَهِجْرَتُهُ إِلَى مَا هَاجَرَ إِلَيْهِ ‏"‏‏.</a:t>
            </a:r>
            <a:endParaRPr lang="ar-AE" sz="1800">
              <a:solidFill>
                <a:schemeClr val="tx1"/>
              </a:solidFill>
              <a:effectLst/>
            </a:endParaRPr>
          </a:p>
        </p:txBody>
      </p:sp>
      <p:sp>
        <p:nvSpPr>
          <p:cNvPr id="3" name="Rectangle 2"/>
          <p:cNvSpPr/>
          <p:nvPr/>
        </p:nvSpPr>
        <p:spPr>
          <a:xfrm>
            <a:off x="1219200" y="826785"/>
            <a:ext cx="6858000" cy="1040285"/>
          </a:xfrm>
          <a:prstGeom prst="rect">
            <a:avLst/>
          </a:prstGeom>
        </p:spPr>
        <p:txBody>
          <a:bodyPr wrap="square">
            <a:spAutoFit/>
          </a:bodyPr>
          <a:lstStyle/>
          <a:p>
            <a:pPr>
              <a:buNone/>
            </a:pPr>
            <a:r>
              <a:rPr lang="ar-AE" dirty="0">
                <a:solidFill>
                  <a:schemeClr val="tx1"/>
                </a:solidFill>
              </a:rPr>
              <a:t>كتاب </a:t>
            </a:r>
            <a:r>
              <a:rPr lang="ar-AE" dirty="0" smtClean="0">
                <a:solidFill>
                  <a:schemeClr val="tx1"/>
                </a:solidFill>
              </a:rPr>
              <a:t>الحيل </a:t>
            </a:r>
            <a:endParaRPr lang="ar-AE" dirty="0">
              <a:solidFill>
                <a:schemeClr val="tx1"/>
              </a:solidFill>
            </a:endParaRPr>
          </a:p>
          <a:p>
            <a:pPr>
              <a:buNone/>
            </a:pPr>
            <a:r>
              <a:rPr lang="en-US" dirty="0" smtClean="0">
                <a:solidFill>
                  <a:schemeClr val="tx1"/>
                </a:solidFill>
              </a:rPr>
              <a:t>Tricks </a:t>
            </a:r>
            <a:endParaRPr lang="en-US" dirty="0">
              <a:solidFill>
                <a:schemeClr val="tx1"/>
              </a:solidFill>
              <a:effectLst/>
            </a:endParaRPr>
          </a:p>
        </p:txBody>
      </p:sp>
    </p:spTree>
    <p:extLst>
      <p:ext uri="{BB962C8B-B14F-4D97-AF65-F5344CB8AC3E}">
        <p14:creationId xmlns:p14="http://schemas.microsoft.com/office/powerpoint/2010/main" val="808274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1030288"/>
            <a:ext cx="9144000" cy="5827712"/>
          </a:xfrm>
        </p:spPr>
        <p:txBody>
          <a:bodyPr/>
          <a:lstStyle/>
          <a:p>
            <a:pPr eaLnBrk="1" hangingPunct="1"/>
            <a:r>
              <a:rPr lang="en-US" altLang="en-US" smtClean="0">
                <a:ea typeface="ＭＳ Ｐゴシック" panose="020B0600070205080204" pitchFamily="34" charset="-128"/>
              </a:rPr>
              <a:t>. </a:t>
            </a:r>
          </a:p>
        </p:txBody>
      </p:sp>
      <p:sp>
        <p:nvSpPr>
          <p:cNvPr id="5123" name="Content Placeholder 2"/>
          <p:cNvSpPr>
            <a:spLocks noGrp="1"/>
          </p:cNvSpPr>
          <p:nvPr>
            <p:ph idx="1"/>
          </p:nvPr>
        </p:nvSpPr>
        <p:spPr>
          <a:xfrm>
            <a:off x="381000" y="2362200"/>
            <a:ext cx="8655051" cy="1905001"/>
          </a:xfrm>
        </p:spPr>
        <p:txBody>
          <a:bodyPr/>
          <a:lstStyle/>
          <a:p>
            <a:pPr eaLnBrk="1" hangingPunct="1">
              <a:lnSpc>
                <a:spcPct val="90000"/>
              </a:lnSpc>
            </a:pPr>
            <a:r>
              <a:rPr lang="en-US" altLang="en-US" sz="2000" dirty="0" smtClean="0">
                <a:ea typeface="ＭＳ Ｐゴシック" panose="020B0600070205080204" pitchFamily="34" charset="-128"/>
              </a:rPr>
              <a:t>Prophet sent as bearer of glad tidings and a Warner. He emphasized on accountability, both in this world as well as in the hereafter: </a:t>
            </a:r>
            <a:r>
              <a:rPr lang="en-US" altLang="en-US" sz="1800" b="1" dirty="0" smtClean="0">
                <a:solidFill>
                  <a:srgbClr val="0000FF"/>
                </a:solidFill>
                <a:ea typeface="ＭＳ Ｐゴシック" panose="020B0600070205080204" pitchFamily="34" charset="-128"/>
              </a:rPr>
              <a:t>“Verily, We have sent you [O Prophet] with the truth (</a:t>
            </a:r>
            <a:r>
              <a:rPr lang="en-US" altLang="en-US" sz="1800" b="1" dirty="0" err="1" smtClean="0">
                <a:solidFill>
                  <a:srgbClr val="0000FF"/>
                </a:solidFill>
                <a:ea typeface="ＭＳ Ｐゴシック" panose="020B0600070205080204" pitchFamily="34" charset="-128"/>
              </a:rPr>
              <a:t>i</a:t>
            </a:r>
            <a:r>
              <a:rPr lang="en-US" altLang="en-US" sz="1800" b="1" dirty="0" smtClean="0">
                <a:solidFill>
                  <a:srgbClr val="0000FF"/>
                </a:solidFill>
                <a:ea typeface="ＭＳ Ｐゴシック" panose="020B0600070205080204" pitchFamily="34" charset="-128"/>
              </a:rPr>
              <a:t>. e. Islam), as a bearer of glad tidings (to the believers) and a Warner (to the unbelievers); and you shall not be held accountable for those who are destined for the blazing fire” (Qur’an 2:119)</a:t>
            </a:r>
            <a:r>
              <a:rPr lang="en-US" altLang="en-US" sz="1800" dirty="0" smtClean="0">
                <a:ea typeface="ＭＳ Ｐゴシック" panose="020B0600070205080204" pitchFamily="34" charset="-128"/>
              </a:rPr>
              <a:t>. </a:t>
            </a:r>
            <a:r>
              <a:rPr lang="en-US" altLang="en-US" sz="2000" dirty="0" smtClean="0">
                <a:ea typeface="ＭＳ Ｐゴシック" panose="020B0600070205080204" pitchFamily="34" charset="-128"/>
              </a:rPr>
              <a:t>In an almost similar message Allah says: </a:t>
            </a:r>
            <a:r>
              <a:rPr lang="en-US" altLang="en-US" sz="1800" b="1" dirty="0" smtClean="0">
                <a:solidFill>
                  <a:srgbClr val="0000FF"/>
                </a:solidFill>
                <a:ea typeface="ＭＳ Ｐゴシック" panose="020B0600070205080204" pitchFamily="34" charset="-128"/>
              </a:rPr>
              <a:t>“And We have not sent you (O Muhammad!) except as a giver of glad tidings and a Warner to all mankind, but most of men know not” (34:28)</a:t>
            </a:r>
            <a:r>
              <a:rPr lang="en-US" altLang="en-US" sz="1800" dirty="0" smtClean="0">
                <a:solidFill>
                  <a:srgbClr val="0000FF"/>
                </a:solidFill>
                <a:ea typeface="ＭＳ Ｐゴシック" panose="020B0600070205080204" pitchFamily="34" charset="-128"/>
              </a:rPr>
              <a:t>. </a:t>
            </a:r>
            <a:endParaRPr lang="en-US" altLang="en-US" sz="2000" dirty="0" smtClean="0">
              <a:ea typeface="ＭＳ Ｐゴシック" panose="020B0600070205080204" pitchFamily="34" charset="-128"/>
            </a:endParaRPr>
          </a:p>
        </p:txBody>
      </p:sp>
      <p:sp>
        <p:nvSpPr>
          <p:cNvPr id="5124" name="TextBox 5"/>
          <p:cNvSpPr txBox="1">
            <a:spLocks noChangeArrowheads="1"/>
          </p:cNvSpPr>
          <p:nvPr/>
        </p:nvSpPr>
        <p:spPr bwMode="auto">
          <a:xfrm>
            <a:off x="838200" y="999808"/>
            <a:ext cx="8612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charset="0"/>
                <a:ea typeface="ＭＳ Ｐゴシック" panose="020B0600070205080204" pitchFamily="34" charset="-128"/>
              </a:defRPr>
            </a:lvl1pPr>
            <a:lvl2pPr marL="37931725" indent="-37474525">
              <a:spcBef>
                <a:spcPts val="600"/>
              </a:spcBef>
              <a:buClr>
                <a:srgbClr val="215D77"/>
              </a:buClr>
              <a:buSzPct val="110000"/>
              <a:buFont typeface="Wingdings 2" panose="05020102010507070707" pitchFamily="18" charset="2"/>
              <a:buChar char=""/>
              <a:defRPr sz="2200">
                <a:solidFill>
                  <a:srgbClr val="595959"/>
                </a:solidFill>
                <a:latin typeface="News Gothic MT" charset="0"/>
                <a:ea typeface="ＭＳ Ｐゴシック" panose="020B0600070205080204" pitchFamily="34" charset="-128"/>
              </a:defRPr>
            </a:lvl2pPr>
            <a:lvl3pPr marL="968375" indent="-282575">
              <a:spcBef>
                <a:spcPts val="600"/>
              </a:spcBef>
              <a:buClr>
                <a:srgbClr val="6FB7D7"/>
              </a:buClr>
              <a:buSzPct val="110000"/>
              <a:buFont typeface="Wingdings 2" panose="05020102010507070707" pitchFamily="18" charset="2"/>
              <a:buChar char=""/>
              <a:defRPr sz="2000">
                <a:solidFill>
                  <a:srgbClr val="595959"/>
                </a:solidFill>
                <a:latin typeface="News Gothic MT" charset="0"/>
                <a:ea typeface="ＭＳ Ｐゴシック" panose="020B0600070205080204" pitchFamily="34" charset="-128"/>
              </a:defRPr>
            </a:lvl3pPr>
            <a:lvl4pPr marL="1263650" indent="-295275">
              <a:spcBef>
                <a:spcPts val="600"/>
              </a:spcBef>
              <a:buClr>
                <a:srgbClr val="215D77"/>
              </a:buClr>
              <a:buSzPct val="110000"/>
              <a:buFont typeface="Wingdings 2" panose="05020102010507070707" pitchFamily="18" charset="2"/>
              <a:buChar char=""/>
              <a:defRPr>
                <a:solidFill>
                  <a:srgbClr val="595959"/>
                </a:solidFill>
                <a:latin typeface="News Gothic MT" charset="0"/>
                <a:ea typeface="ＭＳ Ｐゴシック" panose="020B0600070205080204" pitchFamily="34" charset="-128"/>
              </a:defRPr>
            </a:lvl4pPr>
            <a:lvl5pPr marL="1546225" indent="-282575">
              <a:spcBef>
                <a:spcPts val="600"/>
              </a:spcBef>
              <a:buClr>
                <a:srgbClr val="6FB7D7"/>
              </a:buClr>
              <a:buSzPct val="110000"/>
              <a:buFont typeface="Wingdings 2" panose="05020102010507070707" pitchFamily="18" charset="2"/>
              <a:buChar char=""/>
              <a:defRPr>
                <a:solidFill>
                  <a:srgbClr val="595959"/>
                </a:solidFill>
                <a:latin typeface="News Gothic MT" charset="0"/>
                <a:ea typeface="ＭＳ Ｐゴシック" panose="020B0600070205080204" pitchFamily="34" charset="-128"/>
              </a:defRPr>
            </a:lvl5pPr>
            <a:lvl6pPr marL="2003425" indent="-282575" defTabSz="4572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charset="0"/>
                <a:ea typeface="ＭＳ Ｐゴシック" panose="020B0600070205080204" pitchFamily="34" charset="-128"/>
              </a:defRPr>
            </a:lvl6pPr>
            <a:lvl7pPr marL="2460625" indent="-282575" defTabSz="4572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charset="0"/>
                <a:ea typeface="ＭＳ Ｐゴシック" panose="020B0600070205080204" pitchFamily="34" charset="-128"/>
              </a:defRPr>
            </a:lvl7pPr>
            <a:lvl8pPr marL="2917825" indent="-282575" defTabSz="4572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charset="0"/>
                <a:ea typeface="ＭＳ Ｐゴシック" panose="020B0600070205080204" pitchFamily="34" charset="-128"/>
              </a:defRPr>
            </a:lvl8pPr>
            <a:lvl9pPr marL="3375025" indent="-282575" defTabSz="4572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charset="0"/>
                <a:ea typeface="ＭＳ Ｐゴシック" panose="020B0600070205080204" pitchFamily="34" charset="-128"/>
              </a:defRPr>
            </a:lvl9pPr>
          </a:lstStyle>
          <a:p>
            <a:pPr eaLnBrk="1" hangingPunct="1">
              <a:spcBef>
                <a:spcPct val="0"/>
              </a:spcBef>
              <a:buClrTx/>
              <a:buSzTx/>
              <a:buFontTx/>
              <a:buNone/>
            </a:pPr>
            <a:r>
              <a:rPr lang="en-US" altLang="en-US" b="1" u="sng" dirty="0">
                <a:solidFill>
                  <a:schemeClr val="bg2"/>
                </a:solidFill>
              </a:rPr>
              <a:t>1. As a Spiritual Leader (Warner &amp; Exhorter)    (Cont.)</a:t>
            </a:r>
            <a:endParaRPr lang="en-US" altLang="en-US" dirty="0">
              <a:solidFill>
                <a:schemeClr val="bg2"/>
              </a:solidFill>
            </a:endParaRPr>
          </a:p>
        </p:txBody>
      </p:sp>
      <p:sp>
        <p:nvSpPr>
          <p:cNvPr id="3" name="TextBox 2"/>
          <p:cNvSpPr txBox="1"/>
          <p:nvPr/>
        </p:nvSpPr>
        <p:spPr>
          <a:xfrm>
            <a:off x="935832" y="4519238"/>
            <a:ext cx="7696200" cy="211134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chemeClr val="accent4">
                    <a:lumMod val="90000"/>
                    <a:lumOff val="10000"/>
                  </a:schemeClr>
                </a:solidFill>
              </a:rPr>
              <a:t>Every one is a shepherd and will be accountable as such. The Prophet Muhammad (PBUH) said:</a:t>
            </a:r>
          </a:p>
          <a:p>
            <a:pPr>
              <a:buNone/>
            </a:pPr>
            <a:r>
              <a:rPr lang="en-US" sz="1600" dirty="0" smtClean="0">
                <a:solidFill>
                  <a:schemeClr val="accent4">
                    <a:lumMod val="90000"/>
                    <a:lumOff val="10000"/>
                  </a:schemeClr>
                </a:solidFill>
              </a:rPr>
              <a:t>“Every one of you is a shepherd and will be accountable for his flock. The ruler is a shepherd and will be accountable for his community; a man is a shepherd of his family and will be accountable for them; a woman is a shepherd of her husband’s household and will be accountable for her charge; a slave is shepherd looking after his master’s property and will be accountable for it. Indeed, every one of you is a shepherd and will be accountable for what is under their care.” (</a:t>
            </a:r>
            <a:r>
              <a:rPr lang="en-US" sz="1600" dirty="0" err="1" smtClean="0">
                <a:solidFill>
                  <a:schemeClr val="accent4">
                    <a:lumMod val="90000"/>
                    <a:lumOff val="10000"/>
                  </a:schemeClr>
                </a:solidFill>
              </a:rPr>
              <a:t>Bukhari</a:t>
            </a:r>
            <a:r>
              <a:rPr lang="en-US" sz="1600" dirty="0" smtClean="0">
                <a:solidFill>
                  <a:schemeClr val="accent4">
                    <a:lumMod val="90000"/>
                    <a:lumOff val="10000"/>
                  </a:schemeClr>
                </a:solidFill>
              </a:rPr>
              <a:t>)</a:t>
            </a:r>
            <a:endParaRPr lang="en-US" sz="1600" dirty="0">
              <a:solidFill>
                <a:schemeClr val="accent4">
                  <a:lumMod val="90000"/>
                  <a:lumOff val="10000"/>
                </a:schemeClr>
              </a:solidFill>
            </a:endParaRPr>
          </a:p>
        </p:txBody>
      </p:sp>
    </p:spTree>
    <p:extLst>
      <p:ext uri="{BB962C8B-B14F-4D97-AF65-F5344CB8AC3E}">
        <p14:creationId xmlns:p14="http://schemas.microsoft.com/office/powerpoint/2010/main" val="41011489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6400" y="2521059"/>
            <a:ext cx="3657600" cy="400110"/>
          </a:xfrm>
          <a:prstGeom prst="rect">
            <a:avLst/>
          </a:prstGeom>
          <a:solidFill>
            <a:srgbClr val="99FF99"/>
          </a:solidFill>
        </p:spPr>
        <p:txBody>
          <a:bodyPr wrap="square">
            <a:spAutoFit/>
          </a:bodyPr>
          <a:lstStyle/>
          <a:p>
            <a:pPr>
              <a:buNone/>
            </a:pPr>
            <a:endParaRPr lang="en-US" sz="2000" dirty="0">
              <a:solidFill>
                <a:schemeClr val="tx1"/>
              </a:solidFill>
            </a:endParaRPr>
          </a:p>
        </p:txBody>
      </p:sp>
      <p:sp>
        <p:nvSpPr>
          <p:cNvPr id="2" name="Rectangle 1"/>
          <p:cNvSpPr/>
          <p:nvPr/>
        </p:nvSpPr>
        <p:spPr>
          <a:xfrm>
            <a:off x="152400" y="2222885"/>
            <a:ext cx="8991600" cy="2142125"/>
          </a:xfrm>
          <a:prstGeom prst="rect">
            <a:avLst/>
          </a:prstGeom>
          <a:solidFill>
            <a:srgbClr val="99FF99"/>
          </a:solidFill>
        </p:spPr>
        <p:txBody>
          <a:bodyPr wrap="square">
            <a:spAutoFit/>
          </a:bodyPr>
          <a:lstStyle/>
          <a:p>
            <a:pPr>
              <a:buNone/>
            </a:pPr>
            <a:r>
              <a:rPr lang="en-US" sz="1800">
                <a:solidFill>
                  <a:schemeClr val="tx1"/>
                </a:solidFill>
              </a:rPr>
              <a:t>Narrated `Aisha:</a:t>
            </a:r>
          </a:p>
          <a:p>
            <a:pPr>
              <a:buNone/>
            </a:pPr>
            <a:r>
              <a:rPr lang="en-US" sz="1800">
                <a:solidFill>
                  <a:schemeClr val="tx1"/>
                </a:solidFill>
              </a:rPr>
              <a:t>I asked the Prophet, "O Allah's Messenger (</a:t>
            </a:r>
            <a:r>
              <a:rPr lang="ar-AE" sz="1800">
                <a:solidFill>
                  <a:schemeClr val="tx1"/>
                </a:solidFill>
              </a:rPr>
              <a:t>ﷺ)! </a:t>
            </a:r>
            <a:r>
              <a:rPr lang="en-US" sz="1800">
                <a:solidFill>
                  <a:schemeClr val="tx1"/>
                </a:solidFill>
              </a:rPr>
              <a:t>Should the women be asked for their consent to their marriage?" He said, "Yes." I said, "A virgin, if asked, feels shy and keeps quiet." He said, "Her silence means her consent."</a:t>
            </a:r>
          </a:p>
          <a:p>
            <a:pPr>
              <a:buNone/>
            </a:pPr>
            <a:r>
              <a:rPr lang="ar-AE" sz="1800">
                <a:solidFill>
                  <a:schemeClr val="tx1"/>
                </a:solidFill>
              </a:rPr>
              <a:t>حَدَّثَنَا مُحَمَّدُ بْنُ يُوسُفَ، حَدَّثَنَا سُفْيَانُ، عَنِ ابْنِ جُرَيْجٍ، عَنِ ابْنِ أَبِي مُلَيْكَةَ، عَنْ أَبِي عَمْرٍو ـ هُوَ ذَكْوَانُ ـ عَنْ عَائِشَةَ ـ رضى الله عنها ـ قَالَتْ قُلْتُ يَا رَسُولَ اللَّهِ يُسْتَأْمَرُ النِّسَاءُ فِي أَبْضَاعِهِنَّ قَالَ ‏"‏ نَعَمْ ‏"‏‏.‏ قُلْتُ فَإِنَّ الْبِكْرَ تُسْتَأْمَرُ فَتَسْتَحِي فَتَسْكُتُ‏.‏ قَالَ ‏"‏ سُكَاتُهَا إِذْنُهَا ‏"‏‏.</a:t>
            </a:r>
            <a:endParaRPr lang="ar-AE" sz="1800">
              <a:solidFill>
                <a:schemeClr val="tx1"/>
              </a:solidFill>
              <a:effectLst/>
            </a:endParaRPr>
          </a:p>
        </p:txBody>
      </p:sp>
      <p:sp>
        <p:nvSpPr>
          <p:cNvPr id="4" name="Rectangle 3"/>
          <p:cNvSpPr/>
          <p:nvPr/>
        </p:nvSpPr>
        <p:spPr>
          <a:xfrm>
            <a:off x="1828800" y="748117"/>
            <a:ext cx="6477000" cy="1040285"/>
          </a:xfrm>
          <a:prstGeom prst="rect">
            <a:avLst/>
          </a:prstGeom>
        </p:spPr>
        <p:txBody>
          <a:bodyPr wrap="square">
            <a:spAutoFit/>
          </a:bodyPr>
          <a:lstStyle/>
          <a:p>
            <a:pPr>
              <a:buNone/>
            </a:pPr>
            <a:r>
              <a:rPr lang="ar-AE" dirty="0">
                <a:solidFill>
                  <a:schemeClr val="tx1"/>
                </a:solidFill>
              </a:rPr>
              <a:t>كتاب الإكراه</a:t>
            </a:r>
          </a:p>
          <a:p>
            <a:pPr>
              <a:buNone/>
            </a:pPr>
            <a:r>
              <a:rPr lang="en-US" dirty="0" smtClean="0">
                <a:solidFill>
                  <a:schemeClr val="tx1"/>
                </a:solidFill>
              </a:rPr>
              <a:t>(Statements made under) Coercion </a:t>
            </a:r>
            <a:endParaRPr lang="en-US" dirty="0">
              <a:solidFill>
                <a:schemeClr val="tx1"/>
              </a:solidFill>
              <a:effectLst/>
            </a:endParaRPr>
          </a:p>
        </p:txBody>
      </p:sp>
    </p:spTree>
    <p:extLst>
      <p:ext uri="{BB962C8B-B14F-4D97-AF65-F5344CB8AC3E}">
        <p14:creationId xmlns:p14="http://schemas.microsoft.com/office/powerpoint/2010/main" val="17276055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6400" y="2521059"/>
            <a:ext cx="3657600" cy="400110"/>
          </a:xfrm>
          <a:prstGeom prst="rect">
            <a:avLst/>
          </a:prstGeom>
          <a:solidFill>
            <a:srgbClr val="99FF99"/>
          </a:solidFill>
        </p:spPr>
        <p:txBody>
          <a:bodyPr wrap="square">
            <a:spAutoFit/>
          </a:bodyPr>
          <a:lstStyle/>
          <a:p>
            <a:pPr>
              <a:buNone/>
            </a:pPr>
            <a:endParaRPr lang="en-US" sz="2000" dirty="0">
              <a:solidFill>
                <a:schemeClr val="tx1"/>
              </a:solidFill>
            </a:endParaRPr>
          </a:p>
        </p:txBody>
      </p:sp>
      <p:sp>
        <p:nvSpPr>
          <p:cNvPr id="2" name="Rectangle 1"/>
          <p:cNvSpPr/>
          <p:nvPr/>
        </p:nvSpPr>
        <p:spPr>
          <a:xfrm>
            <a:off x="152400" y="2222885"/>
            <a:ext cx="8991600" cy="2696123"/>
          </a:xfrm>
          <a:prstGeom prst="rect">
            <a:avLst/>
          </a:prstGeom>
          <a:solidFill>
            <a:srgbClr val="99FF99"/>
          </a:solidFill>
        </p:spPr>
        <p:txBody>
          <a:bodyPr wrap="square">
            <a:spAutoFit/>
          </a:bodyPr>
          <a:lstStyle/>
          <a:p>
            <a:pPr>
              <a:buNone/>
            </a:pPr>
            <a:r>
              <a:rPr lang="en-US" sz="1800">
                <a:solidFill>
                  <a:schemeClr val="tx1"/>
                </a:solidFill>
              </a:rPr>
              <a:t>Narrated Ibn `Abbas:</a:t>
            </a:r>
          </a:p>
          <a:p>
            <a:pPr>
              <a:buNone/>
            </a:pPr>
            <a:r>
              <a:rPr lang="en-US" sz="1800">
                <a:solidFill>
                  <a:schemeClr val="tx1"/>
                </a:solidFill>
              </a:rPr>
              <a:t>The Prophet (</a:t>
            </a:r>
            <a:r>
              <a:rPr lang="ar-AE" sz="1800">
                <a:solidFill>
                  <a:schemeClr val="tx1"/>
                </a:solidFill>
              </a:rPr>
              <a:t>ﷺ) </a:t>
            </a:r>
            <a:r>
              <a:rPr lang="en-US" sz="1800">
                <a:solidFill>
                  <a:schemeClr val="tx1"/>
                </a:solidFill>
              </a:rPr>
              <a:t>said, "The most hated persons to Allah are three: (1) A person who deviates from the right conduct, i.e., an evil doer, in the Haram (sanctuaries of Mecca and Medina); (2) a person who seeks that the traditions of the Pre-lslamic Period of Ignorance, should remain in Islam (3) and a person who seeks to shed somebody's blood without any right."</a:t>
            </a:r>
          </a:p>
          <a:p>
            <a:pPr>
              <a:buNone/>
            </a:pPr>
            <a:r>
              <a:rPr lang="ar-AE" sz="1800">
                <a:solidFill>
                  <a:schemeClr val="tx1"/>
                </a:solidFill>
              </a:rPr>
              <a:t>حَدَّثَنَا أَبُو الْيَمَانِ، أَخْبَرَنَا شُعَيْبٌ، عَنْ عَبْدِ اللَّهِ بْنِ أَبِي حُسَيْنٍ، حَدَّثَنَا نَافِعُ بْنُ جُبَيْرٍ، عَنِ ابْنِ عَبَّاسٍ، أَنَّ النَّبِيَّ صلى الله عليه وسلم قَالَ ‏ "‏ أَبْغَضُ النَّاسِ إِلَى اللَّهِ ثَلاَثَةٌ مُلْحِدٌ فِي الْحَرَمِ، وَمُبْتَغٍ فِي الإِسْلاَمِ سُنَّةَ الْجَاهِلِيَّةِ، وَمُطَّلِبُ دَمِ امْرِئٍ بِغَيْرِ حَقٍّ لِيُهَرِيقَ دَمَهُ ‏"‏‏.‏</a:t>
            </a:r>
            <a:endParaRPr lang="ar-AE" sz="1800">
              <a:solidFill>
                <a:schemeClr val="tx1"/>
              </a:solidFill>
              <a:effectLst/>
            </a:endParaRPr>
          </a:p>
        </p:txBody>
      </p:sp>
      <p:sp>
        <p:nvSpPr>
          <p:cNvPr id="10" name="Rectangle 9"/>
          <p:cNvSpPr/>
          <p:nvPr/>
        </p:nvSpPr>
        <p:spPr>
          <a:xfrm>
            <a:off x="1143000" y="800115"/>
            <a:ext cx="7010400" cy="1040285"/>
          </a:xfrm>
          <a:prstGeom prst="rect">
            <a:avLst/>
          </a:prstGeom>
        </p:spPr>
        <p:txBody>
          <a:bodyPr wrap="square">
            <a:spAutoFit/>
          </a:bodyPr>
          <a:lstStyle/>
          <a:p>
            <a:pPr>
              <a:buNone/>
            </a:pPr>
            <a:r>
              <a:rPr lang="ar-AE" dirty="0">
                <a:solidFill>
                  <a:schemeClr val="tx1"/>
                </a:solidFill>
              </a:rPr>
              <a:t>كتاب الديات </a:t>
            </a:r>
          </a:p>
          <a:p>
            <a:pPr>
              <a:buNone/>
            </a:pPr>
            <a:r>
              <a:rPr lang="en-US" dirty="0" smtClean="0">
                <a:solidFill>
                  <a:schemeClr val="tx1"/>
                </a:solidFill>
              </a:rPr>
              <a:t>Blood </a:t>
            </a:r>
            <a:r>
              <a:rPr lang="en-US" dirty="0">
                <a:solidFill>
                  <a:schemeClr val="tx1"/>
                </a:solidFill>
              </a:rPr>
              <a:t>Money (Ad-</a:t>
            </a:r>
            <a:r>
              <a:rPr lang="en-US" dirty="0" err="1">
                <a:solidFill>
                  <a:schemeClr val="tx1"/>
                </a:solidFill>
              </a:rPr>
              <a:t>Diyat</a:t>
            </a:r>
            <a:r>
              <a:rPr lang="en-US" dirty="0">
                <a:solidFill>
                  <a:schemeClr val="tx1"/>
                </a:solidFill>
              </a:rPr>
              <a:t>) </a:t>
            </a:r>
            <a:endParaRPr lang="en-US" dirty="0">
              <a:solidFill>
                <a:schemeClr val="tx1"/>
              </a:solidFill>
              <a:effectLst/>
            </a:endParaRPr>
          </a:p>
        </p:txBody>
      </p:sp>
    </p:spTree>
    <p:extLst>
      <p:ext uri="{BB962C8B-B14F-4D97-AF65-F5344CB8AC3E}">
        <p14:creationId xmlns:p14="http://schemas.microsoft.com/office/powerpoint/2010/main" val="26022475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6400" y="2521059"/>
            <a:ext cx="3657600" cy="400110"/>
          </a:xfrm>
          <a:prstGeom prst="rect">
            <a:avLst/>
          </a:prstGeom>
          <a:solidFill>
            <a:srgbClr val="99FF99"/>
          </a:solidFill>
        </p:spPr>
        <p:txBody>
          <a:bodyPr wrap="square">
            <a:spAutoFit/>
          </a:bodyPr>
          <a:lstStyle/>
          <a:p>
            <a:pPr>
              <a:buNone/>
            </a:pPr>
            <a:endParaRPr lang="en-US" sz="200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52861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6400" y="2521059"/>
            <a:ext cx="3657600" cy="400110"/>
          </a:xfrm>
          <a:prstGeom prst="rect">
            <a:avLst/>
          </a:prstGeom>
          <a:solidFill>
            <a:srgbClr val="99FF99"/>
          </a:solidFill>
        </p:spPr>
        <p:txBody>
          <a:bodyPr wrap="square">
            <a:spAutoFit/>
          </a:bodyPr>
          <a:lstStyle/>
          <a:p>
            <a:pPr>
              <a:buNone/>
            </a:pPr>
            <a:endParaRPr lang="en-US" sz="200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73855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6400" y="2521059"/>
            <a:ext cx="3657600" cy="400110"/>
          </a:xfrm>
          <a:prstGeom prst="rect">
            <a:avLst/>
          </a:prstGeom>
          <a:solidFill>
            <a:srgbClr val="99FF99"/>
          </a:solidFill>
        </p:spPr>
        <p:txBody>
          <a:bodyPr wrap="square">
            <a:spAutoFit/>
          </a:bodyPr>
          <a:lstStyle/>
          <a:p>
            <a:pPr>
              <a:buNone/>
            </a:pPr>
            <a:endParaRPr lang="en-US" sz="200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906248"/>
          </a:xfrm>
          <a:prstGeom prst="rect">
            <a:avLst/>
          </a:prstGeom>
        </p:spPr>
      </p:pic>
    </p:spTree>
    <p:extLst>
      <p:ext uri="{BB962C8B-B14F-4D97-AF65-F5344CB8AC3E}">
        <p14:creationId xmlns:p14="http://schemas.microsoft.com/office/powerpoint/2010/main" val="11790556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pPr>
              <a:spcBef>
                <a:spcPct val="20000"/>
              </a:spcBef>
              <a:spcAft>
                <a:spcPct val="20000"/>
              </a:spcAft>
            </a:pPr>
            <a:r>
              <a:rPr lang="en-US" altLang="en-US" dirty="0" smtClean="0">
                <a:solidFill>
                  <a:schemeClr val="tx1"/>
                </a:solidFill>
              </a:rPr>
              <a:t>Back up slides</a:t>
            </a:r>
            <a:endParaRPr lang="en-US" altLang="en-US" dirty="0">
              <a:solidFill>
                <a:schemeClr val="tx1"/>
              </a:solidFill>
            </a:endParaRPr>
          </a:p>
        </p:txBody>
      </p:sp>
    </p:spTree>
    <p:extLst>
      <p:ext uri="{BB962C8B-B14F-4D97-AF65-F5344CB8AC3E}">
        <p14:creationId xmlns:p14="http://schemas.microsoft.com/office/powerpoint/2010/main" val="1863008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457200" y="3168650"/>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rtl="1" eaLnBrk="1" hangingPunct="1"/>
            <a:endParaRPr lang="en-US" altLang="en-US" sz="2800" b="1">
              <a:solidFill>
                <a:srgbClr val="FFCC00"/>
              </a:solidFill>
            </a:endParaRPr>
          </a:p>
        </p:txBody>
      </p:sp>
      <p:sp>
        <p:nvSpPr>
          <p:cNvPr id="3076" name="Rectangle 14"/>
          <p:cNvSpPr>
            <a:spLocks noChangeArrowheads="1"/>
          </p:cNvSpPr>
          <p:nvPr/>
        </p:nvSpPr>
        <p:spPr bwMode="auto">
          <a:xfrm>
            <a:off x="-76200" y="1143000"/>
            <a:ext cx="723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buNone/>
            </a:pPr>
            <a:r>
              <a:rPr lang="en-US" altLang="zh-CN" sz="2800" b="1" dirty="0">
                <a:solidFill>
                  <a:schemeClr val="bg2"/>
                </a:solidFill>
                <a:latin typeface="Antique Olive Compact" pitchFamily="34" charset="0"/>
                <a:ea typeface="宋体" panose="02010600030101010101" pitchFamily="2" charset="-122"/>
              </a:rPr>
              <a:t>ENCYCLOPAEDIA BRITANNICA</a:t>
            </a:r>
            <a:r>
              <a:rPr lang="en-US" altLang="zh-CN" sz="3200" b="1" dirty="0">
                <a:solidFill>
                  <a:schemeClr val="bg2"/>
                </a:solidFill>
                <a:latin typeface="Antique Olive Compact" pitchFamily="34" charset="0"/>
                <a:ea typeface="宋体" panose="02010600030101010101" pitchFamily="2" charset="-122"/>
              </a:rPr>
              <a:t> confirms:</a:t>
            </a:r>
            <a:br>
              <a:rPr lang="en-US" altLang="zh-CN" sz="3200" b="1" dirty="0">
                <a:solidFill>
                  <a:schemeClr val="bg2"/>
                </a:solidFill>
                <a:latin typeface="Antique Olive Compact" pitchFamily="34" charset="0"/>
                <a:ea typeface="宋体" panose="02010600030101010101" pitchFamily="2" charset="-122"/>
              </a:rPr>
            </a:br>
            <a:endParaRPr lang="en-US" altLang="en-US" sz="3200" b="1" dirty="0">
              <a:solidFill>
                <a:schemeClr val="bg2"/>
              </a:solidFill>
              <a:latin typeface="Antique Olive Compact" pitchFamily="34" charset="0"/>
              <a:ea typeface="宋体" panose="02010600030101010101" pitchFamily="2" charset="-122"/>
            </a:endParaRPr>
          </a:p>
        </p:txBody>
      </p:sp>
      <p:pic>
        <p:nvPicPr>
          <p:cNvPr id="3077" name="Picture 15" descr="encylbrit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81000"/>
            <a:ext cx="1512888" cy="1871663"/>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0" name="Rectangle 16"/>
          <p:cNvSpPr>
            <a:spLocks noChangeArrowheads="1"/>
          </p:cNvSpPr>
          <p:nvPr/>
        </p:nvSpPr>
        <p:spPr bwMode="auto">
          <a:xfrm>
            <a:off x="1855470" y="2743200"/>
            <a:ext cx="6705600" cy="252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altLang="zh-CN" sz="2400" dirty="0">
                <a:solidFill>
                  <a:schemeClr val="bg2"/>
                </a:solidFill>
                <a:effectLst>
                  <a:outerShdw blurRad="38100" dist="38100" dir="2700000" algn="tl">
                    <a:srgbClr val="808080"/>
                  </a:outerShdw>
                </a:effectLst>
                <a:latin typeface="Tahoma" panose="020B0604030504040204" pitchFamily="34" charset="0"/>
                <a:ea typeface="宋体" panose="02010600030101010101" pitchFamily="2" charset="-122"/>
              </a:rPr>
              <a:t>“.... A mass of detail in the early sources show that he was an honest and upright man </a:t>
            </a:r>
          </a:p>
          <a:p>
            <a:pPr eaLnBrk="1" hangingPunct="1">
              <a:buNone/>
              <a:defRPr/>
            </a:pPr>
            <a:r>
              <a:rPr lang="en-US" altLang="zh-CN" sz="2400" dirty="0">
                <a:solidFill>
                  <a:schemeClr val="bg2"/>
                </a:solidFill>
                <a:effectLst>
                  <a:outerShdw blurRad="38100" dist="38100" dir="2700000" algn="tl">
                    <a:srgbClr val="808080"/>
                  </a:outerShdw>
                </a:effectLst>
                <a:latin typeface="Tahoma" panose="020B0604030504040204" pitchFamily="34" charset="0"/>
                <a:ea typeface="宋体" panose="02010600030101010101" pitchFamily="2" charset="-122"/>
              </a:rPr>
              <a:t>who had gained the respect and loyalty </a:t>
            </a:r>
          </a:p>
          <a:p>
            <a:pPr eaLnBrk="1" hangingPunct="1">
              <a:buNone/>
              <a:defRPr/>
            </a:pPr>
            <a:r>
              <a:rPr lang="en-US" altLang="zh-CN" sz="2400" dirty="0">
                <a:solidFill>
                  <a:schemeClr val="bg2"/>
                </a:solidFill>
                <a:effectLst>
                  <a:outerShdw blurRad="38100" dist="38100" dir="2700000" algn="tl">
                    <a:srgbClr val="808080"/>
                  </a:outerShdw>
                </a:effectLst>
                <a:latin typeface="Tahoma" panose="020B0604030504040204" pitchFamily="34" charset="0"/>
                <a:ea typeface="宋体" panose="02010600030101010101" pitchFamily="2" charset="-122"/>
              </a:rPr>
              <a:t>of others who were like-wise honest </a:t>
            </a:r>
          </a:p>
          <a:p>
            <a:pPr eaLnBrk="1" hangingPunct="1">
              <a:buNone/>
              <a:defRPr/>
            </a:pPr>
            <a:r>
              <a:rPr lang="en-US" altLang="zh-CN" sz="2400" dirty="0">
                <a:solidFill>
                  <a:schemeClr val="bg2"/>
                </a:solidFill>
                <a:effectLst>
                  <a:outerShdw blurRad="38100" dist="38100" dir="2700000" algn="tl">
                    <a:srgbClr val="808080"/>
                  </a:outerShdw>
                </a:effectLst>
                <a:latin typeface="Tahoma" panose="020B0604030504040204" pitchFamily="34" charset="0"/>
                <a:ea typeface="宋体" panose="02010600030101010101" pitchFamily="2" charset="-122"/>
              </a:rPr>
              <a:t>and upright men." (Vol. 12)</a:t>
            </a:r>
            <a:br>
              <a:rPr lang="en-US" altLang="zh-CN" sz="2400" dirty="0">
                <a:solidFill>
                  <a:schemeClr val="bg2"/>
                </a:solidFill>
                <a:effectLst>
                  <a:outerShdw blurRad="38100" dist="38100" dir="2700000" algn="tl">
                    <a:srgbClr val="808080"/>
                  </a:outerShdw>
                </a:effectLst>
                <a:latin typeface="Tahoma" panose="020B0604030504040204" pitchFamily="34" charset="0"/>
                <a:ea typeface="宋体" panose="02010600030101010101" pitchFamily="2" charset="-122"/>
              </a:rPr>
            </a:br>
            <a:endParaRPr lang="en-US" altLang="en-US" sz="2400" dirty="0">
              <a:solidFill>
                <a:schemeClr val="bg2"/>
              </a:solidFill>
              <a:effectLst>
                <a:outerShdw blurRad="38100" dist="38100" dir="2700000" algn="tl">
                  <a:srgbClr val="808080"/>
                </a:outerShdw>
              </a:effectLst>
              <a:latin typeface="Tahoma" panose="020B0604030504040204" pitchFamily="34" charset="0"/>
              <a:ea typeface="宋体" panose="02010600030101010101" pitchFamily="2" charset="-122"/>
            </a:endParaRPr>
          </a:p>
        </p:txBody>
      </p:sp>
    </p:spTree>
    <p:extLst>
      <p:ext uri="{BB962C8B-B14F-4D97-AF65-F5344CB8AC3E}">
        <p14:creationId xmlns:p14="http://schemas.microsoft.com/office/powerpoint/2010/main" val="30171591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1066800" y="2810737"/>
            <a:ext cx="7936548" cy="356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lnSpc>
                <a:spcPct val="90000"/>
              </a:lnSpc>
              <a:spcBef>
                <a:spcPct val="20000"/>
              </a:spcBef>
              <a:buClr>
                <a:schemeClr val="hlink"/>
              </a:buClr>
              <a:buSzPct val="65000"/>
              <a:buFont typeface="Wingdings" panose="05000000000000000000" pitchFamily="2" charset="2"/>
              <a:buChar char="n"/>
              <a:defRPr/>
            </a:pPr>
            <a:r>
              <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I believe that if a man like him were to assume the dictatorship of the modern world he would succeed in solving its problems in a way that would bring it the much needed peace and happiness: </a:t>
            </a:r>
          </a:p>
          <a:p>
            <a:pPr eaLnBrk="1" hangingPunct="1">
              <a:lnSpc>
                <a:spcPct val="90000"/>
              </a:lnSpc>
              <a:spcBef>
                <a:spcPct val="20000"/>
              </a:spcBef>
              <a:buClr>
                <a:schemeClr val="hlink"/>
              </a:buClr>
              <a:buSzPct val="65000"/>
              <a:buFont typeface="Wingdings" panose="05000000000000000000" pitchFamily="2" charset="2"/>
              <a:buNone/>
              <a:defRPr/>
            </a:pPr>
            <a:endPar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endParaRPr>
          </a:p>
          <a:p>
            <a:pPr eaLnBrk="1" hangingPunct="1">
              <a:lnSpc>
                <a:spcPct val="90000"/>
              </a:lnSpc>
              <a:spcBef>
                <a:spcPct val="20000"/>
              </a:spcBef>
              <a:buClr>
                <a:schemeClr val="hlink"/>
              </a:buClr>
              <a:buSzPct val="65000"/>
              <a:buFont typeface="Wingdings" panose="05000000000000000000" pitchFamily="2" charset="2"/>
              <a:buChar char="n"/>
              <a:defRPr/>
            </a:pPr>
            <a:r>
              <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I have prophesied about the faith of Muhammad that it would be acceptable to the Europe of tomorrow as it is beginning to be acceptable to the Europe of today.”</a:t>
            </a:r>
            <a:br>
              <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br>
            <a:r>
              <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a:r>
            <a:br>
              <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br>
            <a:endParaRPr lang="en-US" altLang="en-US"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endParaRPr>
          </a:p>
        </p:txBody>
      </p:sp>
      <p:sp>
        <p:nvSpPr>
          <p:cNvPr id="4100" name="Rectangle 13"/>
          <p:cNvSpPr>
            <a:spLocks noChangeArrowheads="1"/>
          </p:cNvSpPr>
          <p:nvPr/>
        </p:nvSpPr>
        <p:spPr bwMode="auto">
          <a:xfrm>
            <a:off x="772161" y="838200"/>
            <a:ext cx="68310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buNone/>
            </a:pPr>
            <a:r>
              <a:rPr lang="en-US" altLang="zh-CN" sz="4000" b="1" dirty="0">
                <a:solidFill>
                  <a:schemeClr val="bg2"/>
                </a:solidFill>
                <a:ea typeface="宋体" panose="02010600030101010101" pitchFamily="2" charset="-122"/>
              </a:rPr>
              <a:t>GEORGE BERNARD SHAW</a:t>
            </a:r>
            <a:r>
              <a:rPr lang="en-US" altLang="zh-CN" sz="3500" dirty="0">
                <a:solidFill>
                  <a:schemeClr val="bg2"/>
                </a:solidFill>
                <a:ea typeface="宋体" panose="02010600030101010101" pitchFamily="2" charset="-122"/>
              </a:rPr>
              <a:t> </a:t>
            </a:r>
            <a:endParaRPr lang="en-US" altLang="en-US" sz="3500" dirty="0">
              <a:solidFill>
                <a:schemeClr val="bg2"/>
              </a:solidFill>
            </a:endParaRPr>
          </a:p>
        </p:txBody>
      </p:sp>
      <p:pic>
        <p:nvPicPr>
          <p:cNvPr id="4101" name="Picture 14" descr="shaw19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8413" y="38100"/>
            <a:ext cx="15255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4561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0" y="860548"/>
            <a:ext cx="8915400" cy="147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rtl="1" eaLnBrk="1" hangingPunct="1">
              <a:buNone/>
              <a:defRPr/>
            </a:pPr>
            <a:r>
              <a:rPr lang="en-US" altLang="zh-CN"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rPr>
              <a:t>GEORGE BERNARD </a:t>
            </a:r>
            <a:r>
              <a:rPr lang="en-US" altLang="zh-CN" dirty="0" smtClean="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rPr>
              <a:t>SHAW </a:t>
            </a:r>
          </a:p>
          <a:p>
            <a:pPr algn="ctr" rtl="1" eaLnBrk="1" hangingPunct="1">
              <a:buNone/>
              <a:defRPr/>
            </a:pPr>
            <a:r>
              <a:rPr lang="en-US" altLang="zh-CN" dirty="0" smtClean="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rPr>
              <a:t>about </a:t>
            </a:r>
            <a:r>
              <a:rPr lang="en-US" altLang="zh-CN"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rPr>
              <a:t>him</a:t>
            </a:r>
            <a:r>
              <a:rPr lang="en-US" altLang="zh-CN" dirty="0" smtClean="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rPr>
              <a:t>:</a:t>
            </a:r>
            <a:br>
              <a:rPr lang="en-US" altLang="zh-CN" dirty="0" smtClean="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rPr>
            </a:br>
            <a:endParaRPr lang="en-US" altLang="en-US"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endParaRPr>
          </a:p>
        </p:txBody>
      </p:sp>
      <p:sp>
        <p:nvSpPr>
          <p:cNvPr id="32781" name="Rectangle 13"/>
          <p:cNvSpPr>
            <a:spLocks noChangeArrowheads="1"/>
          </p:cNvSpPr>
          <p:nvPr/>
        </p:nvSpPr>
        <p:spPr bwMode="auto">
          <a:xfrm>
            <a:off x="838200" y="2362200"/>
            <a:ext cx="8077200" cy="440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80000"/>
              </a:lnSpc>
              <a:spcBef>
                <a:spcPct val="50000"/>
              </a:spcBef>
              <a:buClr>
                <a:schemeClr val="hlink"/>
              </a:buClr>
              <a:buSzPct val="65000"/>
              <a:buFont typeface="Wingdings" panose="05000000000000000000" pitchFamily="2" charset="2"/>
              <a:buChar char="n"/>
              <a:defRPr/>
            </a:pPr>
            <a:r>
              <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"If any religion had the chance of ruling over England, nay Europe within the next hundred years, it could be Islam."</a:t>
            </a:r>
          </a:p>
          <a:p>
            <a:pPr eaLnBrk="1" hangingPunct="1">
              <a:lnSpc>
                <a:spcPct val="80000"/>
              </a:lnSpc>
              <a:spcBef>
                <a:spcPct val="50000"/>
              </a:spcBef>
              <a:buClr>
                <a:schemeClr val="hlink"/>
              </a:buClr>
              <a:buSzPct val="65000"/>
              <a:buFont typeface="Wingdings" panose="05000000000000000000" pitchFamily="2" charset="2"/>
              <a:buChar char="n"/>
              <a:defRPr/>
            </a:pPr>
            <a:r>
              <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I have always held the religion of Muhammad in high estimation because of its wonderful vitality. It is the only religion, which appears to me to possess that assimilating capacity to the changing phase of existence, which can make itself appeal to every age. </a:t>
            </a:r>
          </a:p>
          <a:p>
            <a:pPr eaLnBrk="1" hangingPunct="1">
              <a:lnSpc>
                <a:spcPct val="80000"/>
              </a:lnSpc>
              <a:spcBef>
                <a:spcPct val="50000"/>
              </a:spcBef>
              <a:buClr>
                <a:schemeClr val="hlink"/>
              </a:buClr>
              <a:buSzPct val="65000"/>
              <a:buFont typeface="Wingdings" panose="05000000000000000000" pitchFamily="2" charset="2"/>
              <a:buChar char="n"/>
              <a:defRPr/>
            </a:pPr>
            <a:r>
              <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I have studied him - the wonderful man and in my opinion for from being an anti-Christ, he must be called the Savior of Humanity."</a:t>
            </a:r>
            <a:br>
              <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br>
            <a:endPar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endParaRPr>
          </a:p>
          <a:p>
            <a:pPr eaLnBrk="1" hangingPunct="1">
              <a:lnSpc>
                <a:spcPct val="80000"/>
              </a:lnSpc>
              <a:spcBef>
                <a:spcPct val="50000"/>
              </a:spcBef>
              <a:buClr>
                <a:schemeClr val="hlink"/>
              </a:buClr>
              <a:buSzPct val="65000"/>
              <a:buFont typeface="Wingdings" panose="05000000000000000000" pitchFamily="2" charset="2"/>
              <a:buNone/>
              <a:defRPr/>
            </a:pPr>
            <a:r>
              <a:rPr lang="en-US" altLang="zh-CN"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a:t>
            </a:r>
            <a:r>
              <a:rPr lang="en-US" altLang="zh-CN" sz="2000" dirty="0">
                <a:solidFill>
                  <a:schemeClr val="bg2"/>
                </a:solidFill>
                <a:effectLst>
                  <a:outerShdw blurRad="38100" dist="38100" dir="2700000" algn="tl">
                    <a:srgbClr val="808080"/>
                  </a:outerShdw>
                </a:effectLst>
                <a:latin typeface="Tahoma" panose="020B0604030504040204" pitchFamily="34" charset="0"/>
                <a:ea typeface="宋体" panose="02010600030101010101" pitchFamily="2" charset="-122"/>
              </a:rPr>
              <a:t>(Sir George Bernard Shaw in 'The Genuine Islam,' Vol. 1, No. 8, 1936.)</a:t>
            </a:r>
            <a:endParaRPr lang="en-US" altLang="en-US" sz="2000" dirty="0">
              <a:solidFill>
                <a:schemeClr val="bg2"/>
              </a:solidFill>
              <a:effectLst>
                <a:outerShdw blurRad="38100" dist="38100" dir="2700000" algn="tl">
                  <a:srgbClr val="808080"/>
                </a:outerShdw>
              </a:effectLst>
              <a:latin typeface="Tahoma" panose="020B0604030504040204" pitchFamily="34" charset="0"/>
              <a:ea typeface="宋体" panose="02010600030101010101" pitchFamily="2" charset="-122"/>
            </a:endParaRPr>
          </a:p>
        </p:txBody>
      </p:sp>
    </p:spTree>
    <p:extLst>
      <p:ext uri="{BB962C8B-B14F-4D97-AF65-F5344CB8AC3E}">
        <p14:creationId xmlns:p14="http://schemas.microsoft.com/office/powerpoint/2010/main" val="8392127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ChangeArrowheads="1"/>
          </p:cNvSpPr>
          <p:nvPr/>
        </p:nvSpPr>
        <p:spPr bwMode="auto">
          <a:xfrm>
            <a:off x="774700" y="2282771"/>
            <a:ext cx="5641975" cy="4716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lnSpc>
                <a:spcPct val="80000"/>
              </a:lnSpc>
              <a:spcBef>
                <a:spcPct val="20000"/>
              </a:spcBef>
              <a:buClr>
                <a:schemeClr val="hlink"/>
              </a:buClr>
              <a:buSzPct val="65000"/>
              <a:buFont typeface="Wingdings" panose="05000000000000000000" pitchFamily="2" charset="2"/>
              <a:buNone/>
              <a:defRPr/>
            </a:pPr>
            <a:r>
              <a:rPr lang="en-US" altLang="zh-CN" sz="2000"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cs typeface="Arial" panose="020B0604020202020204" pitchFamily="34" charset="0"/>
              </a:rPr>
              <a:t>He ranked Mohammed first in the list,  who contributed towards the benefit and uplift of mankind:</a:t>
            </a:r>
            <a:br>
              <a:rPr lang="en-US" altLang="zh-CN" sz="2000"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cs typeface="Arial" panose="020B0604020202020204" pitchFamily="34" charset="0"/>
              </a:rPr>
            </a:br>
            <a:r>
              <a:rPr lang="en-US" altLang="zh-CN" sz="2000"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cs typeface="Arial" panose="020B0604020202020204" pitchFamily="34" charset="0"/>
              </a:rPr>
              <a:t/>
            </a:r>
            <a:br>
              <a:rPr lang="en-US" altLang="zh-CN" sz="2000"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cs typeface="Arial" panose="020B0604020202020204" pitchFamily="34" charset="0"/>
              </a:rPr>
            </a:br>
            <a:r>
              <a:rPr lang="en-US" altLang="zh-CN" sz="2000"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cs typeface="Arial" panose="020B0604020202020204" pitchFamily="34" charset="0"/>
              </a:rPr>
              <a:t>"My choice of Muhammad to lead the list of the world's most influential persons may surprise some readers and may be questioned by others, but he was the </a:t>
            </a:r>
          </a:p>
          <a:p>
            <a:pPr eaLnBrk="1" hangingPunct="1">
              <a:lnSpc>
                <a:spcPct val="80000"/>
              </a:lnSpc>
              <a:spcBef>
                <a:spcPct val="20000"/>
              </a:spcBef>
              <a:buClr>
                <a:schemeClr val="hlink"/>
              </a:buClr>
              <a:buSzPct val="65000"/>
              <a:buFont typeface="Wingdings" panose="05000000000000000000" pitchFamily="2" charset="2"/>
              <a:buNone/>
              <a:defRPr/>
            </a:pPr>
            <a:r>
              <a:rPr lang="en-US" altLang="zh-CN" sz="2000"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cs typeface="Arial" panose="020B0604020202020204" pitchFamily="34" charset="0"/>
              </a:rPr>
              <a:t>only man in history who was supremely </a:t>
            </a:r>
          </a:p>
          <a:p>
            <a:pPr eaLnBrk="1" hangingPunct="1">
              <a:lnSpc>
                <a:spcPct val="80000"/>
              </a:lnSpc>
              <a:spcBef>
                <a:spcPct val="20000"/>
              </a:spcBef>
              <a:buClr>
                <a:schemeClr val="hlink"/>
              </a:buClr>
              <a:buSzPct val="65000"/>
              <a:buFont typeface="Wingdings" panose="05000000000000000000" pitchFamily="2" charset="2"/>
              <a:buNone/>
              <a:defRPr/>
            </a:pPr>
            <a:r>
              <a:rPr lang="en-US" altLang="zh-CN" sz="2000"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cs typeface="Arial" panose="020B0604020202020204" pitchFamily="34" charset="0"/>
              </a:rPr>
              <a:t>successful on both the religious </a:t>
            </a:r>
          </a:p>
          <a:p>
            <a:pPr eaLnBrk="1" hangingPunct="1">
              <a:lnSpc>
                <a:spcPct val="80000"/>
              </a:lnSpc>
              <a:spcBef>
                <a:spcPct val="20000"/>
              </a:spcBef>
              <a:buClr>
                <a:schemeClr val="hlink"/>
              </a:buClr>
              <a:buSzPct val="65000"/>
              <a:buFont typeface="Wingdings" panose="05000000000000000000" pitchFamily="2" charset="2"/>
              <a:buNone/>
              <a:defRPr/>
            </a:pPr>
            <a:r>
              <a:rPr lang="en-US" altLang="zh-CN" sz="2000"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cs typeface="Arial" panose="020B0604020202020204" pitchFamily="34" charset="0"/>
              </a:rPr>
              <a:t>and secular levels."</a:t>
            </a:r>
            <a:r>
              <a:rPr lang="en-US" altLang="zh-CN"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cs typeface="Arial" panose="020B0604020202020204" pitchFamily="34" charset="0"/>
              </a:rPr>
              <a:t> </a:t>
            </a:r>
          </a:p>
          <a:p>
            <a:pPr eaLnBrk="1" hangingPunct="1">
              <a:lnSpc>
                <a:spcPct val="80000"/>
              </a:lnSpc>
              <a:spcBef>
                <a:spcPct val="20000"/>
              </a:spcBef>
              <a:buClr>
                <a:schemeClr val="hlink"/>
              </a:buClr>
              <a:buSzPct val="65000"/>
              <a:buFont typeface="Wingdings" panose="05000000000000000000" pitchFamily="2" charset="2"/>
              <a:buNone/>
              <a:defRPr/>
            </a:pPr>
            <a:endParaRPr lang="en-US" altLang="zh-CN" sz="105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cs typeface="Arial" panose="020B0604020202020204" pitchFamily="34" charset="0"/>
            </a:endParaRPr>
          </a:p>
          <a:p>
            <a:pPr eaLnBrk="1" hangingPunct="1">
              <a:lnSpc>
                <a:spcPct val="80000"/>
              </a:lnSpc>
              <a:spcBef>
                <a:spcPct val="20000"/>
              </a:spcBef>
              <a:buClr>
                <a:schemeClr val="hlink"/>
              </a:buClr>
              <a:buSzPct val="65000"/>
              <a:buFont typeface="Wingdings" panose="05000000000000000000" pitchFamily="2" charset="2"/>
              <a:buNone/>
              <a:defRPr/>
            </a:pPr>
            <a:r>
              <a:rPr lang="en-US" altLang="zh-CN" sz="1800" dirty="0">
                <a:solidFill>
                  <a:schemeClr val="bg2"/>
                </a:solidFill>
                <a:effectLst>
                  <a:outerShdw blurRad="38100" dist="38100" dir="2700000" algn="tl">
                    <a:srgbClr val="808080"/>
                  </a:outerShdw>
                </a:effectLst>
                <a:latin typeface="Tahoma" panose="020B0604030504040204" pitchFamily="34" charset="0"/>
                <a:ea typeface="宋体" panose="02010600030101010101" pitchFamily="2" charset="-122"/>
                <a:cs typeface="Arial" panose="020B0604020202020204" pitchFamily="34" charset="0"/>
              </a:rPr>
              <a:t>(M.H. Hart, THE 100: A RANKING OF </a:t>
            </a:r>
          </a:p>
          <a:p>
            <a:pPr eaLnBrk="1" hangingPunct="1">
              <a:lnSpc>
                <a:spcPct val="80000"/>
              </a:lnSpc>
              <a:spcBef>
                <a:spcPct val="20000"/>
              </a:spcBef>
              <a:buClr>
                <a:schemeClr val="hlink"/>
              </a:buClr>
              <a:buSzPct val="65000"/>
              <a:buFont typeface="Wingdings" panose="05000000000000000000" pitchFamily="2" charset="2"/>
              <a:buNone/>
              <a:defRPr/>
            </a:pPr>
            <a:r>
              <a:rPr lang="en-US" altLang="zh-CN" sz="1800" dirty="0">
                <a:solidFill>
                  <a:schemeClr val="bg2"/>
                </a:solidFill>
                <a:effectLst>
                  <a:outerShdw blurRad="38100" dist="38100" dir="2700000" algn="tl">
                    <a:srgbClr val="808080"/>
                  </a:outerShdw>
                </a:effectLst>
                <a:latin typeface="Tahoma" panose="020B0604030504040204" pitchFamily="34" charset="0"/>
                <a:ea typeface="宋体" panose="02010600030101010101" pitchFamily="2" charset="-122"/>
                <a:cs typeface="Arial" panose="020B0604020202020204" pitchFamily="34" charset="0"/>
              </a:rPr>
              <a:t>THE MOST INFLUENTIAL PERSONS </a:t>
            </a:r>
          </a:p>
          <a:p>
            <a:pPr eaLnBrk="1" hangingPunct="1">
              <a:lnSpc>
                <a:spcPct val="80000"/>
              </a:lnSpc>
              <a:spcBef>
                <a:spcPct val="20000"/>
              </a:spcBef>
              <a:buClr>
                <a:schemeClr val="hlink"/>
              </a:buClr>
              <a:buSzPct val="65000"/>
              <a:buFont typeface="Wingdings" panose="05000000000000000000" pitchFamily="2" charset="2"/>
              <a:buNone/>
              <a:defRPr/>
            </a:pPr>
            <a:r>
              <a:rPr lang="en-US" altLang="zh-CN" sz="1800" dirty="0">
                <a:solidFill>
                  <a:schemeClr val="bg2"/>
                </a:solidFill>
                <a:effectLst>
                  <a:outerShdw blurRad="38100" dist="38100" dir="2700000" algn="tl">
                    <a:srgbClr val="808080"/>
                  </a:outerShdw>
                </a:effectLst>
                <a:latin typeface="Tahoma" panose="020B0604030504040204" pitchFamily="34" charset="0"/>
                <a:ea typeface="宋体" panose="02010600030101010101" pitchFamily="2" charset="-122"/>
                <a:cs typeface="Arial" panose="020B0604020202020204" pitchFamily="34" charset="0"/>
              </a:rPr>
              <a:t>IN HISTORY, New York, 1978, p. 33)</a:t>
            </a:r>
            <a:r>
              <a:rPr lang="en-US" altLang="zh-CN" sz="18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cs typeface="Arial" panose="020B0604020202020204" pitchFamily="34" charset="0"/>
              </a:rPr>
              <a:t/>
            </a:r>
            <a:br>
              <a:rPr lang="en-US" altLang="zh-CN" sz="18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cs typeface="Arial" panose="020B0604020202020204" pitchFamily="34" charset="0"/>
              </a:rPr>
            </a:br>
            <a:r>
              <a:rPr lang="en-US" altLang="zh-CN"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cs typeface="Arial" panose="020B0604020202020204" pitchFamily="34" charset="0"/>
              </a:rPr>
              <a:t/>
            </a:r>
            <a:br>
              <a:rPr lang="en-US" altLang="zh-CN"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cs typeface="Arial" panose="020B0604020202020204" pitchFamily="34" charset="0"/>
              </a:rPr>
            </a:br>
            <a:r>
              <a:rPr lang="en-US" altLang="zh-CN"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cs typeface="Arial" panose="020B0604020202020204" pitchFamily="34" charset="0"/>
              </a:rPr>
              <a:t/>
            </a:r>
            <a:br>
              <a:rPr lang="en-US" altLang="zh-CN"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cs typeface="Arial" panose="020B0604020202020204" pitchFamily="34" charset="0"/>
              </a:rPr>
            </a:br>
            <a:endParaRPr lang="en-US" altLang="en-US"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cs typeface="Arial" panose="020B0604020202020204" pitchFamily="34" charset="0"/>
            </a:endParaRPr>
          </a:p>
        </p:txBody>
      </p:sp>
      <p:sp>
        <p:nvSpPr>
          <p:cNvPr id="38921" name="Rectangle 9"/>
          <p:cNvSpPr>
            <a:spLocks noChangeArrowheads="1"/>
          </p:cNvSpPr>
          <p:nvPr/>
        </p:nvSpPr>
        <p:spPr bwMode="auto">
          <a:xfrm>
            <a:off x="914400" y="762000"/>
            <a:ext cx="8229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buNone/>
              <a:defRPr/>
            </a:pPr>
            <a:r>
              <a:rPr lang="en-US" altLang="zh-CN" sz="2000" dirty="0">
                <a:solidFill>
                  <a:schemeClr val="bg2"/>
                </a:solidFill>
                <a:effectLst>
                  <a:outerShdw blurRad="38100" dist="38100" dir="2700000" algn="tl">
                    <a:srgbClr val="FFFFFF"/>
                  </a:outerShdw>
                </a:effectLst>
                <a:latin typeface="Antique Olive Compact" pitchFamily="34" charset="0"/>
                <a:ea typeface="宋体" panose="02010600030101010101" pitchFamily="2" charset="-122"/>
              </a:rPr>
              <a:t/>
            </a:r>
            <a:br>
              <a:rPr lang="en-US" altLang="zh-CN" sz="2000" dirty="0">
                <a:solidFill>
                  <a:schemeClr val="bg2"/>
                </a:solidFill>
                <a:effectLst>
                  <a:outerShdw blurRad="38100" dist="38100" dir="2700000" algn="tl">
                    <a:srgbClr val="FFFFFF"/>
                  </a:outerShdw>
                </a:effectLst>
                <a:latin typeface="Antique Olive Compact" pitchFamily="34" charset="0"/>
                <a:ea typeface="宋体" panose="02010600030101010101" pitchFamily="2" charset="-122"/>
              </a:rPr>
            </a:br>
            <a:r>
              <a:rPr lang="en-US" altLang="zh-CN" sz="2400" b="1" dirty="0">
                <a:solidFill>
                  <a:schemeClr val="bg2"/>
                </a:solidFill>
                <a:effectLst>
                  <a:outerShdw blurRad="38100" dist="38100" dir="2700000" algn="tl">
                    <a:srgbClr val="FFFFFF"/>
                  </a:outerShdw>
                </a:effectLst>
                <a:latin typeface="Antique Olive Compact" pitchFamily="34" charset="0"/>
                <a:ea typeface="宋体" panose="02010600030101010101" pitchFamily="2" charset="-122"/>
              </a:rPr>
              <a:t> </a:t>
            </a:r>
            <a:r>
              <a:rPr lang="en-US" altLang="zh-CN" sz="3200" b="1" dirty="0">
                <a:solidFill>
                  <a:schemeClr val="bg2"/>
                </a:solidFill>
                <a:effectLst>
                  <a:outerShdw blurRad="38100" dist="38100" dir="2700000" algn="tl">
                    <a:srgbClr val="FFFFFF"/>
                  </a:outerShdw>
                </a:effectLst>
                <a:latin typeface="Antique Olive Compact" pitchFamily="34" charset="0"/>
                <a:ea typeface="宋体" panose="02010600030101010101" pitchFamily="2" charset="-122"/>
              </a:rPr>
              <a:t>MICHAEL H. HART</a:t>
            </a:r>
            <a:r>
              <a:rPr lang="en-US" altLang="zh-CN" sz="2400" b="1" dirty="0">
                <a:solidFill>
                  <a:schemeClr val="bg2"/>
                </a:solidFill>
                <a:effectLst>
                  <a:outerShdw blurRad="38100" dist="38100" dir="2700000" algn="tl">
                    <a:srgbClr val="FFFFFF"/>
                  </a:outerShdw>
                </a:effectLst>
                <a:latin typeface="Antique Olive Compact" pitchFamily="34" charset="0"/>
                <a:ea typeface="宋体" panose="02010600030101010101" pitchFamily="2" charset="-122"/>
              </a:rPr>
              <a:t> </a:t>
            </a:r>
            <a:r>
              <a:rPr lang="en-US" altLang="zh-CN" sz="2400" dirty="0">
                <a:solidFill>
                  <a:schemeClr val="bg2"/>
                </a:solidFill>
                <a:effectLst>
                  <a:outerShdw blurRad="38100" dist="38100" dir="2700000" algn="tl">
                    <a:srgbClr val="FFFFFF"/>
                  </a:outerShdw>
                </a:effectLst>
                <a:latin typeface="Antique Olive Compact" pitchFamily="34" charset="0"/>
                <a:ea typeface="宋体" panose="02010600030101010101" pitchFamily="2" charset="-122"/>
              </a:rPr>
              <a:t>in his book on Ratings of Men </a:t>
            </a:r>
            <a:endParaRPr lang="en-US" altLang="en-US" sz="2400" dirty="0">
              <a:solidFill>
                <a:schemeClr val="bg2"/>
              </a:solidFill>
              <a:effectLst>
                <a:outerShdw blurRad="38100" dist="38100" dir="2700000" algn="tl">
                  <a:srgbClr val="FFFFFF"/>
                </a:outerShdw>
              </a:effectLst>
              <a:latin typeface="Antique Olive Compact" pitchFamily="34" charset="0"/>
              <a:ea typeface="宋体" panose="02010600030101010101" pitchFamily="2" charset="-122"/>
            </a:endParaRPr>
          </a:p>
        </p:txBody>
      </p:sp>
      <p:pic>
        <p:nvPicPr>
          <p:cNvPr id="6150" name="Picture 10" descr="top100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675" y="2857500"/>
            <a:ext cx="25622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871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pPr eaLnBrk="1" hangingPunct="1"/>
            <a:r>
              <a:rPr lang="en-US" altLang="en-US" sz="2400" b="1" u="sng" dirty="0" smtClean="0">
                <a:solidFill>
                  <a:schemeClr val="bg2"/>
                </a:solidFill>
                <a:ea typeface="ＭＳ Ｐゴシック" panose="020B0600070205080204" pitchFamily="34" charset="-128"/>
              </a:rPr>
              <a:t>1. As a Spiritual Leader (Warner &amp; Exhorter)    (Cont.)</a:t>
            </a:r>
            <a:r>
              <a:rPr lang="en-US" altLang="en-US" sz="2400" b="1" dirty="0" smtClean="0">
                <a:solidFill>
                  <a:schemeClr val="bg2"/>
                </a:solidFill>
                <a:ea typeface="ＭＳ Ｐゴシック" panose="020B0600070205080204" pitchFamily="34" charset="-128"/>
              </a:rPr>
              <a:t/>
            </a:r>
            <a:br>
              <a:rPr lang="en-US" altLang="en-US" sz="2400" b="1" dirty="0" smtClean="0">
                <a:solidFill>
                  <a:schemeClr val="bg2"/>
                </a:solidFill>
                <a:ea typeface="ＭＳ Ｐゴシック" panose="020B0600070205080204" pitchFamily="34" charset="-128"/>
              </a:rPr>
            </a:br>
            <a:endParaRPr lang="en-US" altLang="en-US" sz="2400" b="1" dirty="0" smtClean="0">
              <a:solidFill>
                <a:schemeClr val="bg2"/>
              </a:solidFill>
              <a:ea typeface="ＭＳ Ｐゴシック" panose="020B0600070205080204" pitchFamily="34" charset="-128"/>
            </a:endParaRPr>
          </a:p>
        </p:txBody>
      </p:sp>
      <p:sp>
        <p:nvSpPr>
          <p:cNvPr id="6147" name="Rectangle 3"/>
          <p:cNvSpPr>
            <a:spLocks noGrp="1"/>
          </p:cNvSpPr>
          <p:nvPr>
            <p:ph idx="1"/>
          </p:nvPr>
        </p:nvSpPr>
        <p:spPr>
          <a:xfrm>
            <a:off x="457201" y="2362200"/>
            <a:ext cx="8439150" cy="4495800"/>
          </a:xfrm>
        </p:spPr>
        <p:txBody>
          <a:bodyPr/>
          <a:lstStyle/>
          <a:p>
            <a:pPr eaLnBrk="1" hangingPunct="1">
              <a:lnSpc>
                <a:spcPct val="90000"/>
              </a:lnSpc>
            </a:pPr>
            <a:r>
              <a:rPr lang="en-US" altLang="en-US" sz="2200" dirty="0" smtClean="0">
                <a:ea typeface="ＭＳ Ｐゴシック" panose="020B0600070205080204" pitchFamily="34" charset="-128"/>
              </a:rPr>
              <a:t>A person in a position of responsibility must not order his subordinates to do what is forbidden in Islam or harmful</a:t>
            </a:r>
            <a:r>
              <a:rPr lang="en-US" altLang="en-US" sz="2200" dirty="0" smtClean="0">
                <a:ea typeface="ＭＳ Ｐゴシック" panose="020B0600070205080204" pitchFamily="34" charset="-128"/>
              </a:rPr>
              <a:t>.</a:t>
            </a:r>
            <a:endParaRPr lang="en-US" altLang="en-US" sz="2200" dirty="0" smtClean="0">
              <a:ea typeface="ＭＳ Ｐゴシック" panose="020B0600070205080204" pitchFamily="34" charset="-128"/>
            </a:endParaRPr>
          </a:p>
          <a:p>
            <a:pPr eaLnBrk="1" hangingPunct="1">
              <a:lnSpc>
                <a:spcPct val="90000"/>
              </a:lnSpc>
            </a:pPr>
            <a:r>
              <a:rPr lang="en-US" altLang="en-US" sz="2200" dirty="0" smtClean="0">
                <a:ea typeface="ＭＳ Ｐゴシック" panose="020B0600070205080204" pitchFamily="34" charset="-128"/>
              </a:rPr>
              <a:t>The Prophet Muhammad (PBUH) did not just preach but went on to show mankind how to achieve success</a:t>
            </a:r>
            <a:r>
              <a:rPr lang="en-US" altLang="en-US" sz="2200" dirty="0" smtClean="0">
                <a:ea typeface="ＭＳ Ｐゴシック" panose="020B0600070205080204" pitchFamily="34" charset="-128"/>
              </a:rPr>
              <a:t>.</a:t>
            </a:r>
            <a:endParaRPr lang="en-US" altLang="en-US" sz="2200" dirty="0" smtClean="0">
              <a:ea typeface="ＭＳ Ｐゴシック" panose="020B0600070205080204" pitchFamily="34" charset="-128"/>
            </a:endParaRPr>
          </a:p>
          <a:p>
            <a:pPr eaLnBrk="1" hangingPunct="1">
              <a:lnSpc>
                <a:spcPct val="90000"/>
              </a:lnSpc>
            </a:pPr>
            <a:r>
              <a:rPr lang="en-US" altLang="en-US" sz="2200" dirty="0" smtClean="0">
                <a:ea typeface="ＭＳ Ｐゴシック" panose="020B0600070205080204" pitchFamily="34" charset="-128"/>
              </a:rPr>
              <a:t>He made Muslims aware of the consequences of disobeying Allah (SWT) both in this world as well as in the hereafter. </a:t>
            </a:r>
          </a:p>
          <a:p>
            <a:pPr eaLnBrk="1" hangingPunct="1">
              <a:lnSpc>
                <a:spcPct val="90000"/>
              </a:lnSpc>
            </a:pPr>
            <a:r>
              <a:rPr lang="en-US" altLang="en-US" sz="2200" dirty="0" smtClean="0">
                <a:ea typeface="ＭＳ Ｐゴシック" panose="020B0600070205080204" pitchFamily="34" charset="-128"/>
              </a:rPr>
              <a:t>He established a religious and social framework for the life many races</a:t>
            </a:r>
            <a:r>
              <a:rPr lang="en-US" altLang="en-US" sz="2200" dirty="0" smtClean="0">
                <a:ea typeface="ＭＳ Ｐゴシック" panose="020B0600070205080204" pitchFamily="34" charset="-128"/>
              </a:rPr>
              <a:t>.</a:t>
            </a:r>
            <a:endParaRPr lang="en-US" altLang="en-US" sz="2200" dirty="0" smtClean="0">
              <a:ea typeface="ＭＳ Ｐゴシック" panose="020B0600070205080204" pitchFamily="34" charset="-128"/>
            </a:endParaRPr>
          </a:p>
          <a:p>
            <a:pPr eaLnBrk="1" hangingPunct="1">
              <a:lnSpc>
                <a:spcPct val="90000"/>
              </a:lnSpc>
            </a:pPr>
            <a:r>
              <a:rPr lang="en-US" altLang="en-US" sz="2200" dirty="0" smtClean="0">
                <a:ea typeface="ＭＳ Ｐゴシック" panose="020B0600070205080204" pitchFamily="34" charset="-128"/>
              </a:rPr>
              <a:t>He introduce a whole new way of life that is followed not only in his own age but till today. He preached Islam as the restoration and perfection of the Abrahamic faith</a:t>
            </a:r>
            <a:r>
              <a:rPr lang="en-US" altLang="en-US" sz="2200" dirty="0" smtClean="0">
                <a:ea typeface="ＭＳ Ｐゴシック" panose="020B0600070205080204" pitchFamily="34" charset="-128"/>
              </a:rPr>
              <a:t>.</a:t>
            </a:r>
            <a:endParaRPr lang="en-US" altLang="en-US" sz="2200" dirty="0" smtClean="0">
              <a:ea typeface="ＭＳ Ｐゴシック" panose="020B0600070205080204" pitchFamily="34" charset="-128"/>
            </a:endParaRPr>
          </a:p>
          <a:p>
            <a:pPr eaLnBrk="1" hangingPunct="1">
              <a:lnSpc>
                <a:spcPct val="90000"/>
              </a:lnSpc>
            </a:pPr>
            <a:r>
              <a:rPr lang="en-US" altLang="en-US" sz="2200" dirty="0" smtClean="0">
                <a:ea typeface="ＭＳ Ｐゴシック" panose="020B0600070205080204" pitchFamily="34" charset="-128"/>
              </a:rPr>
              <a:t>Prophet Muhammad charm manner won him the affection and devotion of most people who learn about his character.</a:t>
            </a:r>
          </a:p>
          <a:p>
            <a:pPr eaLnBrk="1" hangingPunct="1">
              <a:lnSpc>
                <a:spcPct val="90000"/>
              </a:lnSpc>
            </a:pPr>
            <a:endParaRPr lang="en-US" altLang="en-US" sz="2200" dirty="0" smtClean="0">
              <a:ea typeface="ＭＳ Ｐゴシック" panose="020B0600070205080204" pitchFamily="34" charset="-128"/>
            </a:endParaRPr>
          </a:p>
          <a:p>
            <a:pPr eaLnBrk="1" hangingPunct="1">
              <a:lnSpc>
                <a:spcPct val="60000"/>
              </a:lnSpc>
              <a:buFont typeface="Wingdings 2" panose="05020102010507070707" pitchFamily="18" charset="2"/>
              <a:buNone/>
            </a:pPr>
            <a:endParaRPr lang="en-US" altLang="en-US" sz="1800" dirty="0" smtClean="0">
              <a:ea typeface="ＭＳ Ｐゴシック" panose="020B0600070205080204" pitchFamily="34" charset="-128"/>
            </a:endParaRPr>
          </a:p>
        </p:txBody>
      </p:sp>
    </p:spTree>
    <p:extLst>
      <p:ext uri="{BB962C8B-B14F-4D97-AF65-F5344CB8AC3E}">
        <p14:creationId xmlns:p14="http://schemas.microsoft.com/office/powerpoint/2010/main" val="22320400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11"/>
          <p:cNvSpPr>
            <a:spLocks noChangeArrowheads="1"/>
          </p:cNvSpPr>
          <p:nvPr/>
        </p:nvSpPr>
        <p:spPr bwMode="auto">
          <a:xfrm>
            <a:off x="0" y="31369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rtl="1" eaLnBrk="1" hangingPunct="1"/>
            <a:endParaRPr lang="en-US" altLang="en-US" sz="3600" b="1">
              <a:solidFill>
                <a:srgbClr val="FFCC00"/>
              </a:solidFill>
            </a:endParaRPr>
          </a:p>
        </p:txBody>
      </p:sp>
      <p:sp>
        <p:nvSpPr>
          <p:cNvPr id="51212" name="Rectangle 12"/>
          <p:cNvSpPr>
            <a:spLocks noChangeArrowheads="1"/>
          </p:cNvSpPr>
          <p:nvPr/>
        </p:nvSpPr>
        <p:spPr bwMode="auto">
          <a:xfrm>
            <a:off x="838200" y="974725"/>
            <a:ext cx="7696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buNone/>
              <a:defRPr/>
            </a:pPr>
            <a:r>
              <a:rPr lang="en-US" altLang="zh-CN" sz="2500"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rPr>
              <a:t>The famous poetess of India, </a:t>
            </a:r>
            <a:r>
              <a:rPr lang="en-US" altLang="zh-CN" sz="2500" dirty="0">
                <a:solidFill>
                  <a:schemeClr val="bg2"/>
                </a:solidFill>
                <a:effectLst>
                  <a:outerShdw blurRad="38100" dist="38100" dir="2700000" algn="tl">
                    <a:srgbClr val="FFFFFF"/>
                  </a:outerShdw>
                </a:effectLst>
                <a:latin typeface="Antique Olive Compact" pitchFamily="34" charset="0"/>
                <a:ea typeface="宋体" panose="02010600030101010101" pitchFamily="2" charset="-122"/>
              </a:rPr>
              <a:t>SAROJINI NAIDU</a:t>
            </a:r>
            <a:r>
              <a:rPr lang="en-US" altLang="zh-CN" sz="2500"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rPr>
              <a:t> says:</a:t>
            </a:r>
            <a:br>
              <a:rPr lang="en-US" altLang="zh-CN" sz="2500"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rPr>
            </a:br>
            <a:endParaRPr lang="en-US" altLang="en-US" sz="2500"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endParaRPr>
          </a:p>
        </p:txBody>
      </p:sp>
      <p:sp>
        <p:nvSpPr>
          <p:cNvPr id="51213" name="Rectangle 13"/>
          <p:cNvSpPr>
            <a:spLocks noChangeArrowheads="1"/>
          </p:cNvSpPr>
          <p:nvPr/>
        </p:nvSpPr>
        <p:spPr bwMode="auto">
          <a:xfrm>
            <a:off x="838200" y="2514600"/>
            <a:ext cx="5867400" cy="3465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buClr>
                <a:schemeClr val="hlink"/>
              </a:buClr>
              <a:buSzPct val="65000"/>
              <a:buFont typeface="Wingdings" panose="05000000000000000000" pitchFamily="2" charset="2"/>
              <a:buChar char="n"/>
              <a:defRPr/>
            </a:pPr>
            <a:r>
              <a:rPr lang="en-US" altLang="zh-CN"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"It was the first religion that preached and practiced democracy; for, in the mosque, when the call for prayer is sounded and worshippers are gathered together, the democracy of Islam is embodied five times a day when the peasant and king kneel side by side and proclaim: 'God Alone is Great'...</a:t>
            </a:r>
            <a:r>
              <a:rPr lang="en-US" altLang="zh-CN" sz="18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a:t>
            </a:r>
          </a:p>
          <a:p>
            <a:pPr eaLnBrk="1" hangingPunct="1">
              <a:buClr>
                <a:schemeClr val="hlink"/>
              </a:buClr>
              <a:buSzPct val="65000"/>
              <a:buFont typeface="Wingdings" panose="05000000000000000000" pitchFamily="2" charset="2"/>
              <a:buNone/>
              <a:defRPr/>
            </a:pPr>
            <a:endParaRPr lang="en-US" altLang="zh-CN" sz="18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endParaRPr>
          </a:p>
          <a:p>
            <a:pPr eaLnBrk="1" hangingPunct="1">
              <a:buClr>
                <a:schemeClr val="hlink"/>
              </a:buClr>
              <a:buSzPct val="65000"/>
              <a:buFont typeface="Wingdings" panose="05000000000000000000" pitchFamily="2" charset="2"/>
              <a:buChar char="n"/>
              <a:defRPr/>
            </a:pPr>
            <a:r>
              <a:rPr lang="en-US" altLang="zh-CN" sz="18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I have been struck over and over again by this indivisible unity of Islam that makes man instinctively a brother" </a:t>
            </a:r>
            <a:endParaRPr lang="en-US" altLang="en-US" sz="18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endParaRPr>
          </a:p>
        </p:txBody>
      </p:sp>
      <p:pic>
        <p:nvPicPr>
          <p:cNvPr id="7176" name="Picture 14" descr="sarojini_naid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828800"/>
            <a:ext cx="2514600"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5" name="Rectangle 15"/>
          <p:cNvSpPr>
            <a:spLocks noChangeArrowheads="1"/>
          </p:cNvSpPr>
          <p:nvPr/>
        </p:nvSpPr>
        <p:spPr bwMode="auto">
          <a:xfrm>
            <a:off x="800100" y="6081189"/>
            <a:ext cx="78906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altLang="zh-CN" sz="1600" dirty="0">
                <a:solidFill>
                  <a:schemeClr val="bg2"/>
                </a:solidFill>
                <a:effectLst>
                  <a:outerShdw blurRad="38100" dist="38100" dir="2700000" algn="tl">
                    <a:srgbClr val="808080"/>
                  </a:outerShdw>
                </a:effectLst>
                <a:latin typeface="Tahoma" panose="020B0604030504040204" pitchFamily="34" charset="0"/>
                <a:ea typeface="宋体" panose="02010600030101010101" pitchFamily="2" charset="-122"/>
              </a:rPr>
              <a:t>(</a:t>
            </a:r>
            <a:r>
              <a:rPr lang="en-US" altLang="zh-CN" sz="1600" dirty="0" err="1">
                <a:solidFill>
                  <a:schemeClr val="bg2"/>
                </a:solidFill>
                <a:effectLst>
                  <a:outerShdw blurRad="38100" dist="38100" dir="2700000" algn="tl">
                    <a:srgbClr val="808080"/>
                  </a:outerShdw>
                </a:effectLst>
                <a:latin typeface="Tahoma" panose="020B0604030504040204" pitchFamily="34" charset="0"/>
                <a:ea typeface="宋体" panose="02010600030101010101" pitchFamily="2" charset="-122"/>
              </a:rPr>
              <a:t>S.Naidu</a:t>
            </a:r>
            <a:r>
              <a:rPr lang="en-US" altLang="zh-CN" sz="1600" dirty="0">
                <a:solidFill>
                  <a:schemeClr val="bg2"/>
                </a:solidFill>
                <a:effectLst>
                  <a:outerShdw blurRad="38100" dist="38100" dir="2700000" algn="tl">
                    <a:srgbClr val="808080"/>
                  </a:outerShdw>
                </a:effectLst>
                <a:latin typeface="Tahoma" panose="020B0604030504040204" pitchFamily="34" charset="0"/>
                <a:ea typeface="宋体" panose="02010600030101010101" pitchFamily="2" charset="-122"/>
              </a:rPr>
              <a:t>, IDEALS OF ISLAM, vide Speeches &amp; Writings, Madras, 1918, p. 169)</a:t>
            </a:r>
            <a:r>
              <a:rPr lang="en-US" altLang="zh-CN" sz="16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a:r>
            <a:br>
              <a:rPr lang="en-US" altLang="zh-CN" sz="16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br>
            <a:endParaRPr lang="en-US" altLang="en-US" sz="16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endParaRPr>
          </a:p>
        </p:txBody>
      </p:sp>
    </p:spTree>
    <p:extLst>
      <p:ext uri="{BB962C8B-B14F-4D97-AF65-F5344CB8AC3E}">
        <p14:creationId xmlns:p14="http://schemas.microsoft.com/office/powerpoint/2010/main" val="40613219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3" name="Rectangle 11"/>
          <p:cNvSpPr>
            <a:spLocks noChangeArrowheads="1"/>
          </p:cNvSpPr>
          <p:nvPr/>
        </p:nvSpPr>
        <p:spPr bwMode="auto">
          <a:xfrm>
            <a:off x="3352800" y="2743200"/>
            <a:ext cx="57912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lnSpc>
                <a:spcPct val="80000"/>
              </a:lnSpc>
              <a:spcBef>
                <a:spcPct val="20000"/>
              </a:spcBef>
              <a:buClr>
                <a:schemeClr val="hlink"/>
              </a:buClr>
              <a:buSzPct val="65000"/>
              <a:buFont typeface="Wingdings" panose="05000000000000000000" pitchFamily="2" charset="2"/>
              <a:buNone/>
              <a:defRPr/>
            </a:pPr>
            <a:r>
              <a:rPr lang="en-US" altLang="zh-CN"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"How one man single-handedly, could weld warring tribes and wandering Bedouins into a most powerful and civilized nation in less than two</a:t>
            </a:r>
            <a:br>
              <a:rPr lang="en-US" altLang="zh-CN"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br>
            <a:r>
              <a:rPr lang="en-US" altLang="zh-CN"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decades."</a:t>
            </a:r>
            <a:br>
              <a:rPr lang="en-US" altLang="zh-CN"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br>
            <a:r>
              <a:rPr lang="en-US" altLang="zh-CN"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a:r>
            <a:br>
              <a:rPr lang="en-US" altLang="zh-CN"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br>
            <a:r>
              <a:rPr lang="en-US" altLang="zh-CN"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"The lies (Western slander) which well-meaning zeal has heaped round this man (Muhammad) are disgraceful to ourselves only."</a:t>
            </a:r>
            <a:br>
              <a:rPr lang="en-US" altLang="zh-CN"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br>
            <a:r>
              <a:rPr lang="en-US" altLang="zh-CN"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a:r>
            <a:br>
              <a:rPr lang="en-US" altLang="zh-CN"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br>
            <a:r>
              <a:rPr lang="en-US" altLang="zh-CN"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"A silent great soul, one of that who cannot but be earnest. He was to kindle the world, the world’s Maker had ordered so."</a:t>
            </a:r>
            <a:endParaRPr lang="en-US" altLang="en-US" sz="2000" b="1" dirty="0">
              <a:solidFill>
                <a:schemeClr val="bg2"/>
              </a:solidFill>
            </a:endParaRPr>
          </a:p>
        </p:txBody>
      </p:sp>
      <p:sp>
        <p:nvSpPr>
          <p:cNvPr id="59404" name="Rectangle 12"/>
          <p:cNvSpPr>
            <a:spLocks noChangeArrowheads="1"/>
          </p:cNvSpPr>
          <p:nvPr/>
        </p:nvSpPr>
        <p:spPr bwMode="auto">
          <a:xfrm>
            <a:off x="762000" y="914400"/>
            <a:ext cx="8534400" cy="10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buNone/>
              <a:defRPr/>
            </a:pPr>
            <a:r>
              <a:rPr lang="en-US" altLang="zh-CN" sz="3600" b="1" dirty="0">
                <a:solidFill>
                  <a:schemeClr val="bg2"/>
                </a:solidFill>
                <a:effectLst>
                  <a:outerShdw blurRad="38100" dist="38100" dir="2700000" algn="tl">
                    <a:srgbClr val="FFFFFF"/>
                  </a:outerShdw>
                </a:effectLst>
                <a:latin typeface="Antique Olive Compact" pitchFamily="34" charset="0"/>
                <a:ea typeface="宋体" panose="02010600030101010101" pitchFamily="2" charset="-122"/>
              </a:rPr>
              <a:t>THOMAS CARLYLE</a:t>
            </a:r>
            <a:r>
              <a:rPr lang="en-US" altLang="zh-CN"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rPr>
              <a:t> </a:t>
            </a:r>
          </a:p>
          <a:p>
            <a:pPr eaLnBrk="1" hangingPunct="1">
              <a:buNone/>
              <a:defRPr/>
            </a:pPr>
            <a:r>
              <a:rPr lang="en-US" altLang="zh-CN" sz="2000"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rPr>
              <a:t>In his ‘HEROES AND HEROWORSHIP’, was simply amazed as to:</a:t>
            </a:r>
            <a:endParaRPr lang="en-US" altLang="en-US" sz="2000"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endParaRPr>
          </a:p>
        </p:txBody>
      </p:sp>
      <p:pic>
        <p:nvPicPr>
          <p:cNvPr id="8198" name="Picture 13" descr="250px-Thomas_Carlyle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44800"/>
            <a:ext cx="3175000" cy="401320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7146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5" name="Rectangle 11"/>
          <p:cNvSpPr>
            <a:spLocks noChangeArrowheads="1"/>
          </p:cNvSpPr>
          <p:nvPr/>
        </p:nvSpPr>
        <p:spPr bwMode="auto">
          <a:xfrm>
            <a:off x="990600" y="3048000"/>
            <a:ext cx="7860030" cy="342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spcBef>
                <a:spcPct val="20000"/>
              </a:spcBef>
              <a:buClr>
                <a:schemeClr val="hlink"/>
              </a:buClr>
              <a:buSzPct val="65000"/>
              <a:buFont typeface="Wingdings" panose="05000000000000000000" pitchFamily="2" charset="2"/>
              <a:buChar char="n"/>
              <a:defRPr/>
            </a:pPr>
            <a:r>
              <a:rPr lang="en-US" altLang="zh-CN" sz="2800" dirty="0">
                <a:solidFill>
                  <a:schemeClr val="bg2"/>
                </a:solidFill>
                <a:latin typeface="Tahoma" panose="020B0604030504040204" pitchFamily="34" charset="0"/>
                <a:ea typeface="宋体" panose="02010600030101010101" pitchFamily="2" charset="-122"/>
              </a:rPr>
              <a:t> </a:t>
            </a:r>
            <a:r>
              <a:rPr lang="en-US" altLang="zh-CN" sz="28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"I wanted to know the best of one who holds today's undisputed sway over the hearts of millions of mankind..</a:t>
            </a:r>
          </a:p>
          <a:p>
            <a:pPr eaLnBrk="1" hangingPunct="1">
              <a:spcBef>
                <a:spcPct val="20000"/>
              </a:spcBef>
              <a:buClr>
                <a:schemeClr val="hlink"/>
              </a:buClr>
              <a:buSzPct val="65000"/>
              <a:buFont typeface="Wingdings" panose="05000000000000000000" pitchFamily="2" charset="2"/>
              <a:buChar char="n"/>
              <a:defRPr/>
            </a:pPr>
            <a:r>
              <a:rPr lang="en-US" altLang="zh-CN" sz="28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I became more than convinced that it was not the sword that won a place for Islam in those days in the scheme of life.</a:t>
            </a:r>
            <a:r>
              <a:rPr lang="en-US" altLang="zh-CN" dirty="0">
                <a:solidFill>
                  <a:schemeClr val="bg2"/>
                </a:solidFill>
                <a:latin typeface="Tahoma" panose="020B0604030504040204" pitchFamily="34" charset="0"/>
                <a:ea typeface="宋体" panose="02010600030101010101" pitchFamily="2" charset="-122"/>
              </a:rPr>
              <a:t> </a:t>
            </a:r>
          </a:p>
          <a:p>
            <a:pPr algn="ctr" rtl="1" eaLnBrk="1" hangingPunct="1">
              <a:defRPr/>
            </a:pPr>
            <a:endParaRPr lang="en-US" altLang="en-US" sz="3600" b="1" dirty="0">
              <a:solidFill>
                <a:schemeClr val="bg2"/>
              </a:solidFill>
            </a:endParaRPr>
          </a:p>
        </p:txBody>
      </p:sp>
      <p:sp>
        <p:nvSpPr>
          <p:cNvPr id="57357" name="Rectangle 13"/>
          <p:cNvSpPr>
            <a:spLocks noChangeArrowheads="1"/>
          </p:cNvSpPr>
          <p:nvPr/>
        </p:nvSpPr>
        <p:spPr bwMode="auto">
          <a:xfrm>
            <a:off x="2743200" y="685800"/>
            <a:ext cx="6096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None/>
              <a:defRPr/>
            </a:pPr>
            <a:r>
              <a:rPr lang="en-US" altLang="zh-CN" sz="4000" b="1" dirty="0">
                <a:solidFill>
                  <a:schemeClr val="bg2"/>
                </a:solidFill>
                <a:effectLst>
                  <a:outerShdw blurRad="38100" dist="38100" dir="2700000" algn="tl">
                    <a:srgbClr val="FFFFFF"/>
                  </a:outerShdw>
                </a:effectLst>
                <a:latin typeface="Antique Olive Compact" pitchFamily="34" charset="0"/>
                <a:ea typeface="宋体" panose="02010600030101010101" pitchFamily="2" charset="-122"/>
              </a:rPr>
              <a:t>MAHATMA GANDHI</a:t>
            </a:r>
            <a:r>
              <a:rPr lang="en-US" altLang="zh-CN" sz="2800"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rPr>
              <a:t> </a:t>
            </a:r>
            <a:br>
              <a:rPr lang="en-US" altLang="zh-CN" sz="2800"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rPr>
            </a:br>
            <a:r>
              <a:rPr lang="en-US" altLang="zh-CN" sz="2000"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rPr>
              <a:t>Speaking on the character of Muhammad (</a:t>
            </a:r>
            <a:r>
              <a:rPr lang="en-US" altLang="zh-CN" sz="2000" dirty="0" err="1">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rPr>
              <a:t>pbuh</a:t>
            </a:r>
            <a:r>
              <a:rPr lang="en-US" altLang="zh-CN" sz="2000"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rPr>
              <a:t>) says in YOUNG INDIA:</a:t>
            </a:r>
            <a:endParaRPr lang="en-US" altLang="en-US" sz="2000"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endParaRPr>
          </a:p>
        </p:txBody>
      </p:sp>
      <p:pic>
        <p:nvPicPr>
          <p:cNvPr id="9222" name="Picture 14" descr="gand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46338" cy="2924175"/>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8815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p:cNvSpPr>
            <a:spLocks noChangeArrowheads="1"/>
          </p:cNvSpPr>
          <p:nvPr/>
        </p:nvSpPr>
        <p:spPr bwMode="auto">
          <a:xfrm>
            <a:off x="915988" y="1066800"/>
            <a:ext cx="5638800" cy="547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rtl="1" eaLnBrk="1" hangingPunct="1">
              <a:buNone/>
              <a:defRPr/>
            </a:pPr>
            <a:r>
              <a:rPr lang="en-US" altLang="zh-CN" sz="2400" dirty="0">
                <a:solidFill>
                  <a:schemeClr val="bg2"/>
                </a:solidFill>
                <a:effectLst>
                  <a:outerShdw blurRad="38100" dist="38100" dir="2700000" algn="tl">
                    <a:srgbClr val="FFFFFF"/>
                  </a:outerShdw>
                </a:effectLst>
                <a:latin typeface="Antique Olive Compact" pitchFamily="34" charset="0"/>
                <a:ea typeface="宋体" panose="02010600030101010101" pitchFamily="2" charset="-122"/>
              </a:rPr>
              <a:t>LAMAR TINE, </a:t>
            </a:r>
          </a:p>
          <a:p>
            <a:pPr algn="ctr" rtl="1" eaLnBrk="1" hangingPunct="1">
              <a:buNone/>
              <a:defRPr/>
            </a:pPr>
            <a:r>
              <a:rPr lang="en-US" altLang="zh-CN" sz="2400" dirty="0">
                <a:solidFill>
                  <a:schemeClr val="bg2"/>
                </a:solidFill>
                <a:effectLst>
                  <a:outerShdw blurRad="38100" dist="38100" dir="2700000" algn="tl">
                    <a:srgbClr val="FFFFFF"/>
                  </a:outerShdw>
                </a:effectLst>
                <a:latin typeface="Antique Olive Compact" pitchFamily="34" charset="0"/>
                <a:ea typeface="宋体" panose="02010600030101010101" pitchFamily="2" charset="-122"/>
              </a:rPr>
              <a:t>The renowned historian:</a:t>
            </a:r>
          </a:p>
          <a:p>
            <a:pPr rtl="1" eaLnBrk="1" hangingPunct="1">
              <a:buNone/>
              <a:defRPr/>
            </a:pPr>
            <a:endParaRPr lang="en-US" altLang="zh-CN"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endParaRPr>
          </a:p>
          <a:p>
            <a:pPr rtl="1" eaLnBrk="1" hangingPunct="1">
              <a:buNone/>
              <a:defRPr/>
            </a:pPr>
            <a:r>
              <a:rPr lang="en-US" altLang="zh-CN"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“If greatness of purpose, </a:t>
            </a:r>
          </a:p>
          <a:p>
            <a:pPr rtl="1" eaLnBrk="1" hangingPunct="1">
              <a:buNone/>
              <a:defRPr/>
            </a:pPr>
            <a:r>
              <a:rPr lang="en-US" altLang="zh-CN"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smallness of means and </a:t>
            </a:r>
          </a:p>
          <a:p>
            <a:pPr rtl="1" eaLnBrk="1" hangingPunct="1">
              <a:buNone/>
              <a:defRPr/>
            </a:pPr>
            <a:r>
              <a:rPr lang="en-US" altLang="zh-CN"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astounding results are </a:t>
            </a:r>
          </a:p>
          <a:p>
            <a:pPr rtl="1" eaLnBrk="1" hangingPunct="1">
              <a:buNone/>
              <a:defRPr/>
            </a:pPr>
            <a:r>
              <a:rPr lang="en-US" altLang="zh-CN"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the three criteria of human genius, </a:t>
            </a:r>
          </a:p>
          <a:p>
            <a:pPr rtl="1" eaLnBrk="1" hangingPunct="1">
              <a:buNone/>
              <a:defRPr/>
            </a:pPr>
            <a:r>
              <a:rPr lang="en-US" altLang="zh-CN"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who could dare to compare </a:t>
            </a:r>
          </a:p>
          <a:p>
            <a:pPr rtl="1" eaLnBrk="1" hangingPunct="1">
              <a:buNone/>
              <a:defRPr/>
            </a:pPr>
            <a:r>
              <a:rPr lang="en-US" altLang="zh-CN"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any great man in modern history </a:t>
            </a:r>
          </a:p>
          <a:p>
            <a:pPr rtl="1" eaLnBrk="1" hangingPunct="1">
              <a:buNone/>
              <a:defRPr/>
            </a:pPr>
            <a:r>
              <a:rPr lang="en-US" altLang="zh-CN"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with Muhammad?”</a:t>
            </a:r>
            <a:endParaRPr lang="en-US" altLang="en-US"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endParaRPr>
          </a:p>
        </p:txBody>
      </p:sp>
      <p:pic>
        <p:nvPicPr>
          <p:cNvPr id="10247" name="Picture 11" descr="Alphonse de Lamart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788" y="1714500"/>
            <a:ext cx="2576512" cy="34559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303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5"/>
          <p:cNvSpPr>
            <a:spLocks noChangeArrowheads="1"/>
          </p:cNvSpPr>
          <p:nvPr/>
        </p:nvSpPr>
        <p:spPr bwMode="auto">
          <a:xfrm>
            <a:off x="0" y="31369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rtl="1" eaLnBrk="1" hangingPunct="1"/>
            <a:endParaRPr lang="en-US" altLang="en-US" sz="3600" b="1">
              <a:solidFill>
                <a:srgbClr val="FFCC00"/>
              </a:solidFill>
            </a:endParaRPr>
          </a:p>
        </p:txBody>
      </p:sp>
      <p:sp>
        <p:nvSpPr>
          <p:cNvPr id="43021" name="Rectangle 13"/>
          <p:cNvSpPr>
            <a:spLocks noChangeArrowheads="1"/>
          </p:cNvSpPr>
          <p:nvPr/>
        </p:nvSpPr>
        <p:spPr bwMode="auto">
          <a:xfrm>
            <a:off x="152400" y="990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buNone/>
              <a:defRPr/>
            </a:pPr>
            <a:r>
              <a:rPr lang="en-US" altLang="en-US" sz="3600" dirty="0">
                <a:solidFill>
                  <a:schemeClr val="bg2"/>
                </a:solidFill>
                <a:effectLst>
                  <a:outerShdw blurRad="38100" dist="38100" dir="2700000" algn="tl">
                    <a:srgbClr val="FFFFFF"/>
                  </a:outerShdw>
                </a:effectLst>
                <a:latin typeface="Arial" panose="020B0604020202020204" pitchFamily="34" charset="0"/>
                <a:cs typeface="Arial" panose="020B0604020202020204" pitchFamily="34" charset="0"/>
              </a:rPr>
              <a:t>La-Martine..</a:t>
            </a:r>
          </a:p>
        </p:txBody>
      </p:sp>
      <p:sp>
        <p:nvSpPr>
          <p:cNvPr id="43022" name="Rectangle 14"/>
          <p:cNvSpPr>
            <a:spLocks noChangeArrowheads="1"/>
          </p:cNvSpPr>
          <p:nvPr/>
        </p:nvSpPr>
        <p:spPr bwMode="auto">
          <a:xfrm>
            <a:off x="1066800" y="2362200"/>
            <a:ext cx="8026400" cy="488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80000"/>
              </a:lnSpc>
              <a:spcBef>
                <a:spcPct val="50000"/>
              </a:spcBef>
              <a:buClr>
                <a:schemeClr val="hlink"/>
              </a:buClr>
              <a:buSzPct val="65000"/>
              <a:buFont typeface="Wingdings" panose="05000000000000000000" pitchFamily="2" charset="2"/>
              <a:buChar char="n"/>
              <a:defRPr/>
            </a:pPr>
            <a:r>
              <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His forbearance in victory, his ambition, which was entirely devoted to one idea and in no manner striving for an empire; </a:t>
            </a:r>
          </a:p>
          <a:p>
            <a:pPr eaLnBrk="1" hangingPunct="1">
              <a:lnSpc>
                <a:spcPct val="80000"/>
              </a:lnSpc>
              <a:spcBef>
                <a:spcPct val="50000"/>
              </a:spcBef>
              <a:buClr>
                <a:schemeClr val="hlink"/>
              </a:buClr>
              <a:buSzPct val="65000"/>
              <a:buFont typeface="Wingdings" panose="05000000000000000000" pitchFamily="2" charset="2"/>
              <a:buChar char="n"/>
              <a:defRPr/>
            </a:pPr>
            <a:r>
              <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His endless prayers, his mystic conversations with God, his death and his triumph after death; </a:t>
            </a:r>
          </a:p>
          <a:p>
            <a:pPr eaLnBrk="1" hangingPunct="1">
              <a:lnSpc>
                <a:spcPct val="80000"/>
              </a:lnSpc>
              <a:spcBef>
                <a:spcPct val="50000"/>
              </a:spcBef>
              <a:buClr>
                <a:schemeClr val="hlink"/>
              </a:buClr>
              <a:buSzPct val="65000"/>
              <a:buFont typeface="Wingdings" panose="05000000000000000000" pitchFamily="2" charset="2"/>
              <a:buChar char="n"/>
              <a:defRPr/>
            </a:pPr>
            <a:r>
              <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All these attest not to an imposture but to a firm conviction which gave him the power to restore a dogma. </a:t>
            </a:r>
          </a:p>
          <a:p>
            <a:pPr eaLnBrk="1" hangingPunct="1">
              <a:lnSpc>
                <a:spcPct val="80000"/>
              </a:lnSpc>
              <a:spcBef>
                <a:spcPct val="50000"/>
              </a:spcBef>
              <a:buClr>
                <a:schemeClr val="hlink"/>
              </a:buClr>
              <a:buSzPct val="65000"/>
              <a:buFont typeface="Wingdings" panose="05000000000000000000" pitchFamily="2" charset="2"/>
              <a:buChar char="n"/>
              <a:defRPr/>
            </a:pPr>
            <a:r>
              <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This dogma was two-fold, </a:t>
            </a:r>
            <a:r>
              <a:rPr lang="en-US" altLang="zh-CN" sz="2400" i="1" u="sng"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the unity of God and the immateriality of God; the former telling what God is, the latter telling what God is not;</a:t>
            </a:r>
            <a:r>
              <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the one overthrowing false gods with the sword, the other starting an idea with the words.</a:t>
            </a:r>
            <a:br>
              <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br>
            <a:r>
              <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a:r>
            <a:br>
              <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br>
            <a:endParaRPr lang="en-US" altLang="en-US"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endParaRPr>
          </a:p>
        </p:txBody>
      </p:sp>
    </p:spTree>
    <p:extLst>
      <p:ext uri="{BB962C8B-B14F-4D97-AF65-F5344CB8AC3E}">
        <p14:creationId xmlns:p14="http://schemas.microsoft.com/office/powerpoint/2010/main" val="9414105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1"/>
          <p:cNvSpPr>
            <a:spLocks noChangeArrowheads="1"/>
          </p:cNvSpPr>
          <p:nvPr/>
        </p:nvSpPr>
        <p:spPr bwMode="auto">
          <a:xfrm>
            <a:off x="0" y="31369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rtl="1" eaLnBrk="1" hangingPunct="1"/>
            <a:endParaRPr lang="en-US" altLang="en-US" sz="3600" b="1">
              <a:solidFill>
                <a:srgbClr val="FFCC00"/>
              </a:solidFill>
            </a:endParaRPr>
          </a:p>
        </p:txBody>
      </p:sp>
      <p:sp>
        <p:nvSpPr>
          <p:cNvPr id="46093" name="Rectangle 13"/>
          <p:cNvSpPr>
            <a:spLocks noChangeArrowheads="1"/>
          </p:cNvSpPr>
          <p:nvPr/>
        </p:nvSpPr>
        <p:spPr bwMode="auto">
          <a:xfrm>
            <a:off x="1104900" y="2814637"/>
            <a:ext cx="6934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0000"/>
              </a:lnSpc>
              <a:spcBef>
                <a:spcPct val="50000"/>
              </a:spcBef>
              <a:buClr>
                <a:schemeClr val="hlink"/>
              </a:buClr>
              <a:buSzPct val="65000"/>
              <a:buFont typeface="Wingdings" panose="05000000000000000000" pitchFamily="2" charset="2"/>
              <a:buChar char="n"/>
              <a:defRPr/>
            </a:pPr>
            <a:r>
              <a:rPr lang="en-US" altLang="zh-CN" sz="25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"Philosopher, orator, apostle, legislator, warrior, conqueror of ideas, restorer of rational dogmas, of a cult without images, </a:t>
            </a:r>
          </a:p>
          <a:p>
            <a:pPr eaLnBrk="1" hangingPunct="1">
              <a:lnSpc>
                <a:spcPct val="80000"/>
              </a:lnSpc>
              <a:spcBef>
                <a:spcPct val="50000"/>
              </a:spcBef>
              <a:buClr>
                <a:schemeClr val="hlink"/>
              </a:buClr>
              <a:buSzPct val="65000"/>
              <a:buFont typeface="Wingdings" panose="05000000000000000000" pitchFamily="2" charset="2"/>
              <a:buChar char="n"/>
              <a:defRPr/>
            </a:pPr>
            <a:r>
              <a:rPr lang="en-US" altLang="zh-CN" sz="25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The founder of twenty terrestrial empires and of one spiritual empire, that is MUHAMMAD.</a:t>
            </a:r>
            <a:br>
              <a:rPr lang="en-US" altLang="zh-CN" sz="25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br>
            <a:endParaRPr lang="en-US" altLang="zh-CN" sz="25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endParaRPr>
          </a:p>
          <a:p>
            <a:pPr eaLnBrk="1" hangingPunct="1">
              <a:lnSpc>
                <a:spcPct val="80000"/>
              </a:lnSpc>
              <a:spcBef>
                <a:spcPct val="50000"/>
              </a:spcBef>
              <a:buClr>
                <a:schemeClr val="hlink"/>
              </a:buClr>
              <a:buSzPct val="65000"/>
              <a:buFont typeface="Wingdings" panose="05000000000000000000" pitchFamily="2" charset="2"/>
              <a:buChar char="n"/>
              <a:defRPr/>
            </a:pPr>
            <a:r>
              <a:rPr lang="en-US" altLang="zh-CN" sz="25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As regards all the standards by which Human Greatness may be measured, we may well ask, </a:t>
            </a:r>
          </a:p>
          <a:p>
            <a:pPr eaLnBrk="1" hangingPunct="1">
              <a:lnSpc>
                <a:spcPct val="80000"/>
              </a:lnSpc>
              <a:spcBef>
                <a:spcPct val="50000"/>
              </a:spcBef>
              <a:buClr>
                <a:schemeClr val="hlink"/>
              </a:buClr>
              <a:buSzPct val="65000"/>
              <a:buFont typeface="Wingdings" panose="05000000000000000000" pitchFamily="2" charset="2"/>
              <a:buChar char="n"/>
              <a:defRPr/>
            </a:pPr>
            <a:r>
              <a:rPr lang="en-US" altLang="zh-CN" sz="25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IS THERE ANY MAN GREATER THAN HE?"</a:t>
            </a:r>
            <a:r>
              <a:rPr lang="en-US" altLang="zh-CN" sz="1900" b="1"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a:r>
            <a:br>
              <a:rPr lang="en-US" altLang="zh-CN" sz="1900" b="1"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br>
            <a:r>
              <a:rPr lang="en-US" altLang="zh-CN" sz="1900" b="1"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a:r>
            <a:br>
              <a:rPr lang="en-US" altLang="zh-CN" sz="1900" b="1"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br>
            <a:endParaRPr lang="en-US" altLang="en-US" sz="1900" b="1"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endParaRPr>
          </a:p>
        </p:txBody>
      </p:sp>
      <p:pic>
        <p:nvPicPr>
          <p:cNvPr id="12294" name="Picture 14" descr="Alphonse de Lamart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87550" cy="266700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5" name="Rectangle 15"/>
          <p:cNvSpPr>
            <a:spLocks noChangeArrowheads="1"/>
          </p:cNvSpPr>
          <p:nvPr/>
        </p:nvSpPr>
        <p:spPr bwMode="auto">
          <a:xfrm>
            <a:off x="1957070" y="800888"/>
            <a:ext cx="6629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buNone/>
              <a:defRPr/>
            </a:pPr>
            <a:r>
              <a:rPr lang="en-US" altLang="zh-CN" sz="2000"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rPr>
              <a:t>(</a:t>
            </a:r>
            <a:r>
              <a:rPr lang="en-US" altLang="zh-CN" sz="2000" b="1"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rPr>
              <a:t>Alphonse de Lamar tine</a:t>
            </a:r>
            <a:r>
              <a:rPr lang="en-US" altLang="zh-CN" sz="2000"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rPr>
              <a:t>, HISTOIRE DE LA TURQUIE, </a:t>
            </a:r>
          </a:p>
          <a:p>
            <a:pPr algn="ctr" eaLnBrk="1" hangingPunct="1">
              <a:buNone/>
              <a:defRPr/>
            </a:pPr>
            <a:r>
              <a:rPr lang="en-US" altLang="zh-CN" sz="2000"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rPr>
              <a:t>Paris, 1854, Vol. II, pp 276-277)</a:t>
            </a:r>
            <a:endParaRPr lang="en-US" altLang="en-US" sz="2000"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7578009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11"/>
          <p:cNvSpPr>
            <a:spLocks noChangeArrowheads="1"/>
          </p:cNvSpPr>
          <p:nvPr/>
        </p:nvSpPr>
        <p:spPr bwMode="auto">
          <a:xfrm>
            <a:off x="0" y="31369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rtl="1" eaLnBrk="1" hangingPunct="1"/>
            <a:endParaRPr lang="en-US" altLang="en-US" sz="3600" b="1">
              <a:solidFill>
                <a:srgbClr val="FFCC00"/>
              </a:solidFill>
            </a:endParaRPr>
          </a:p>
        </p:txBody>
      </p:sp>
      <p:sp>
        <p:nvSpPr>
          <p:cNvPr id="48140" name="Rectangle 12"/>
          <p:cNvSpPr>
            <a:spLocks noChangeArrowheads="1"/>
          </p:cNvSpPr>
          <p:nvPr/>
        </p:nvSpPr>
        <p:spPr bwMode="auto">
          <a:xfrm>
            <a:off x="838200" y="968375"/>
            <a:ext cx="8915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None/>
              <a:defRPr/>
            </a:pPr>
            <a:r>
              <a:rPr lang="en-US" altLang="zh-CN" sz="3000" dirty="0">
                <a:solidFill>
                  <a:schemeClr val="bg2"/>
                </a:solidFill>
                <a:effectLst>
                  <a:outerShdw blurRad="38100" dist="38100" dir="2700000" algn="tl">
                    <a:srgbClr val="FFFFFF"/>
                  </a:outerShdw>
                </a:effectLst>
                <a:latin typeface="Antique Olive Compact" pitchFamily="34" charset="0"/>
                <a:ea typeface="宋体" panose="02010600030101010101" pitchFamily="2" charset="-122"/>
              </a:rPr>
              <a:t>DIWAN CHAND SHARMA wrote:</a:t>
            </a:r>
            <a:br>
              <a:rPr lang="en-US" altLang="zh-CN" sz="3000" dirty="0">
                <a:solidFill>
                  <a:schemeClr val="bg2"/>
                </a:solidFill>
                <a:effectLst>
                  <a:outerShdw blurRad="38100" dist="38100" dir="2700000" algn="tl">
                    <a:srgbClr val="FFFFFF"/>
                  </a:outerShdw>
                </a:effectLst>
                <a:latin typeface="Antique Olive Compact" pitchFamily="34" charset="0"/>
                <a:ea typeface="宋体" panose="02010600030101010101" pitchFamily="2" charset="-122"/>
              </a:rPr>
            </a:br>
            <a:endParaRPr lang="en-US" altLang="en-US" sz="3000" dirty="0">
              <a:solidFill>
                <a:schemeClr val="bg2"/>
              </a:solidFill>
              <a:effectLst>
                <a:outerShdw blurRad="38100" dist="38100" dir="2700000" algn="tl">
                  <a:srgbClr val="FFFFFF"/>
                </a:outerShdw>
              </a:effectLst>
              <a:latin typeface="Antique Olive Compact" pitchFamily="34" charset="0"/>
              <a:ea typeface="宋体" panose="02010600030101010101" pitchFamily="2" charset="-122"/>
            </a:endParaRPr>
          </a:p>
        </p:txBody>
      </p:sp>
      <p:sp>
        <p:nvSpPr>
          <p:cNvPr id="48141" name="Rectangle 13"/>
          <p:cNvSpPr>
            <a:spLocks noChangeArrowheads="1"/>
          </p:cNvSpPr>
          <p:nvPr/>
        </p:nvSpPr>
        <p:spPr bwMode="auto">
          <a:xfrm>
            <a:off x="1066800" y="2362200"/>
            <a:ext cx="7848600" cy="380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20000"/>
              </a:spcBef>
              <a:buClr>
                <a:schemeClr val="hlink"/>
              </a:buClr>
              <a:buSzPct val="65000"/>
              <a:buFont typeface="Wingdings" panose="05000000000000000000" pitchFamily="2" charset="2"/>
              <a:buNone/>
              <a:defRPr/>
            </a:pPr>
            <a:r>
              <a:rPr lang="en-US" altLang="zh-CN" sz="32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"Muhammad was the soul of kindness, </a:t>
            </a:r>
          </a:p>
          <a:p>
            <a:pPr eaLnBrk="1" hangingPunct="1">
              <a:spcBef>
                <a:spcPct val="20000"/>
              </a:spcBef>
              <a:buClr>
                <a:schemeClr val="hlink"/>
              </a:buClr>
              <a:buSzPct val="65000"/>
              <a:buFont typeface="Wingdings" panose="05000000000000000000" pitchFamily="2" charset="2"/>
              <a:buNone/>
              <a:defRPr/>
            </a:pPr>
            <a:r>
              <a:rPr lang="en-US" altLang="zh-CN" sz="32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and his influence was felt and never</a:t>
            </a:r>
            <a:br>
              <a:rPr lang="en-US" altLang="zh-CN" sz="32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br>
            <a:r>
              <a:rPr lang="en-US" altLang="zh-CN" sz="32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forgotten by those around him." </a:t>
            </a:r>
          </a:p>
          <a:p>
            <a:pPr eaLnBrk="1" hangingPunct="1">
              <a:spcBef>
                <a:spcPct val="20000"/>
              </a:spcBef>
              <a:buClr>
                <a:schemeClr val="hlink"/>
              </a:buClr>
              <a:buSzPct val="65000"/>
              <a:buFont typeface="Wingdings" panose="05000000000000000000" pitchFamily="2" charset="2"/>
              <a:buNone/>
              <a:defRPr/>
            </a:pPr>
            <a:endParaRPr lang="en-US" altLang="zh-CN" sz="22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endParaRPr>
          </a:p>
          <a:p>
            <a:pPr eaLnBrk="1" hangingPunct="1">
              <a:spcBef>
                <a:spcPct val="20000"/>
              </a:spcBef>
              <a:buClr>
                <a:schemeClr val="hlink"/>
              </a:buClr>
              <a:buSzPct val="65000"/>
              <a:buFont typeface="Wingdings" panose="05000000000000000000" pitchFamily="2" charset="2"/>
              <a:buNone/>
              <a:defRPr/>
            </a:pPr>
            <a:r>
              <a:rPr lang="en-US" altLang="zh-CN" sz="22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(D.C. Sharma, THE PROPHETS OF THE EAST, Calcutta, 1935, pp. 12)</a:t>
            </a:r>
            <a:br>
              <a:rPr lang="en-US" altLang="zh-CN" sz="22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br>
            <a:r>
              <a:rPr lang="en-US" altLang="zh-CN" sz="32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a:r>
            <a:br>
              <a:rPr lang="en-US" altLang="zh-CN" sz="32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br>
            <a:endParaRPr lang="en-US" altLang="en-US" sz="32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endParaRPr>
          </a:p>
        </p:txBody>
      </p:sp>
    </p:spTree>
    <p:extLst>
      <p:ext uri="{BB962C8B-B14F-4D97-AF65-F5344CB8AC3E}">
        <p14:creationId xmlns:p14="http://schemas.microsoft.com/office/powerpoint/2010/main" val="31406069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1"/>
          <p:cNvSpPr>
            <a:spLocks noChangeArrowheads="1"/>
          </p:cNvSpPr>
          <p:nvPr/>
        </p:nvSpPr>
        <p:spPr bwMode="auto">
          <a:xfrm>
            <a:off x="0" y="31369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rtl="1" eaLnBrk="1" hangingPunct="1"/>
            <a:endParaRPr lang="en-US" altLang="en-US" sz="3600" b="1">
              <a:solidFill>
                <a:srgbClr val="FFCC00"/>
              </a:solidFill>
            </a:endParaRPr>
          </a:p>
        </p:txBody>
      </p:sp>
      <p:sp>
        <p:nvSpPr>
          <p:cNvPr id="49164" name="Rectangle 12"/>
          <p:cNvSpPr>
            <a:spLocks noChangeArrowheads="1"/>
          </p:cNvSpPr>
          <p:nvPr/>
        </p:nvSpPr>
        <p:spPr bwMode="auto">
          <a:xfrm>
            <a:off x="1143000" y="729165"/>
            <a:ext cx="7239000" cy="147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buNone/>
              <a:defRPr/>
            </a:pPr>
            <a:r>
              <a:rPr lang="en-US" altLang="zh-CN" b="1" dirty="0">
                <a:solidFill>
                  <a:srgbClr val="996600"/>
                </a:solidFill>
                <a:latin typeface="Arial" panose="020B0604020202020204" pitchFamily="34" charset="0"/>
                <a:ea typeface="宋体" panose="02010600030101010101" pitchFamily="2" charset="-122"/>
              </a:rPr>
              <a:t>EDWARD GIBBON and SIMON OCKLEY</a:t>
            </a:r>
            <a:r>
              <a:rPr lang="en-US" altLang="zh-CN" dirty="0">
                <a:solidFill>
                  <a:schemeClr val="tx2"/>
                </a:solidFill>
                <a:effectLst>
                  <a:outerShdw blurRad="38100" dist="38100" dir="2700000" algn="tl">
                    <a:srgbClr val="FFFFFF"/>
                  </a:outerShdw>
                </a:effectLst>
                <a:latin typeface="Arial" panose="020B0604020202020204" pitchFamily="34" charset="0"/>
                <a:ea typeface="宋体" panose="02010600030101010101" pitchFamily="2" charset="-122"/>
              </a:rPr>
              <a:t> </a:t>
            </a:r>
          </a:p>
          <a:p>
            <a:pPr eaLnBrk="1" hangingPunct="1">
              <a:buNone/>
              <a:defRPr/>
            </a:pPr>
            <a:r>
              <a:rPr lang="en-US" altLang="zh-CN"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rPr>
              <a:t>speaking on the profession of ISLAM:</a:t>
            </a:r>
            <a:r>
              <a:rPr lang="en-US" altLang="zh-CN" dirty="0">
                <a:solidFill>
                  <a:srgbClr val="DDDDDD"/>
                </a:solidFill>
                <a:effectLst>
                  <a:outerShdw blurRad="38100" dist="38100" dir="2700000" algn="tl">
                    <a:srgbClr val="FFFFFF"/>
                  </a:outerShdw>
                </a:effectLst>
                <a:latin typeface="Arial" panose="020B0604020202020204" pitchFamily="34" charset="0"/>
                <a:ea typeface="宋体" panose="02010600030101010101" pitchFamily="2" charset="-122"/>
              </a:rPr>
              <a:t/>
            </a:r>
            <a:br>
              <a:rPr lang="en-US" altLang="zh-CN" dirty="0">
                <a:solidFill>
                  <a:srgbClr val="DDDDDD"/>
                </a:solidFill>
                <a:effectLst>
                  <a:outerShdw blurRad="38100" dist="38100" dir="2700000" algn="tl">
                    <a:srgbClr val="FFFFFF"/>
                  </a:outerShdw>
                </a:effectLst>
                <a:latin typeface="Arial" panose="020B0604020202020204" pitchFamily="34" charset="0"/>
                <a:ea typeface="宋体" panose="02010600030101010101" pitchFamily="2" charset="-122"/>
              </a:rPr>
            </a:br>
            <a:endParaRPr lang="en-US" altLang="en-US" dirty="0">
              <a:solidFill>
                <a:srgbClr val="DDDDDD"/>
              </a:solidFill>
              <a:effectLst>
                <a:outerShdw blurRad="38100" dist="38100" dir="2700000" algn="tl">
                  <a:srgbClr val="FFFFFF"/>
                </a:outerShdw>
              </a:effectLst>
              <a:latin typeface="Arial" panose="020B0604020202020204" pitchFamily="34" charset="0"/>
              <a:ea typeface="宋体" panose="02010600030101010101" pitchFamily="2" charset="-122"/>
            </a:endParaRPr>
          </a:p>
        </p:txBody>
      </p:sp>
      <p:sp>
        <p:nvSpPr>
          <p:cNvPr id="49165" name="Rectangle 13"/>
          <p:cNvSpPr>
            <a:spLocks noChangeArrowheads="1"/>
          </p:cNvSpPr>
          <p:nvPr/>
        </p:nvSpPr>
        <p:spPr bwMode="auto">
          <a:xfrm>
            <a:off x="922020" y="2438400"/>
            <a:ext cx="6316980" cy="405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120000"/>
              </a:lnSpc>
              <a:buClr>
                <a:schemeClr val="hlink"/>
              </a:buClr>
              <a:buSzPct val="65000"/>
              <a:buFont typeface="Wingdings" panose="05000000000000000000" pitchFamily="2" charset="2"/>
              <a:buNone/>
              <a:defRPr/>
            </a:pPr>
            <a:r>
              <a:rPr lang="en-US" altLang="zh-CN"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“’I BELIEVE IN ONE GOD, AND MAHOMET, AN APOSTLE OF GOD’ is the simple and invariable profession of Islam. The intellectual image of the Deity has never been degraded by any visible idol; the honor of the Prophet has never</a:t>
            </a:r>
            <a:br>
              <a:rPr lang="en-US" altLang="zh-CN"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br>
            <a:r>
              <a:rPr lang="en-US" altLang="zh-CN"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transgressed the measure of human virtues; and his living precepts have restrained the gratitude of his </a:t>
            </a:r>
          </a:p>
          <a:p>
            <a:pPr eaLnBrk="1" hangingPunct="1">
              <a:lnSpc>
                <a:spcPct val="120000"/>
              </a:lnSpc>
              <a:buClr>
                <a:schemeClr val="hlink"/>
              </a:buClr>
              <a:buSzPct val="65000"/>
              <a:buFont typeface="Wingdings" panose="05000000000000000000" pitchFamily="2" charset="2"/>
              <a:buNone/>
              <a:defRPr/>
            </a:pPr>
            <a:r>
              <a:rPr lang="en-US" altLang="zh-CN"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disciples within the bounds of reason and religion” </a:t>
            </a:r>
          </a:p>
          <a:p>
            <a:pPr eaLnBrk="1" hangingPunct="1">
              <a:lnSpc>
                <a:spcPct val="80000"/>
              </a:lnSpc>
              <a:spcBef>
                <a:spcPct val="50000"/>
              </a:spcBef>
              <a:buClr>
                <a:schemeClr val="hlink"/>
              </a:buClr>
              <a:buSzPct val="65000"/>
              <a:buFont typeface="Wingdings" panose="05000000000000000000" pitchFamily="2" charset="2"/>
              <a:buNone/>
              <a:defRPr/>
            </a:pPr>
            <a:r>
              <a:rPr lang="en-US" altLang="zh-CN" sz="16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(HISTORY OF THE SARACEN EMPIRES, London, 1870, p. 54)</a:t>
            </a:r>
            <a:br>
              <a:rPr lang="en-US" altLang="zh-CN" sz="16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br>
            <a:r>
              <a:rPr lang="en-US" altLang="zh-CN"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a:r>
            <a:br>
              <a:rPr lang="en-US" altLang="zh-CN"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br>
            <a:endParaRPr lang="en-US" altLang="en-US" sz="20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endParaRPr>
          </a:p>
        </p:txBody>
      </p:sp>
      <p:pic>
        <p:nvPicPr>
          <p:cNvPr id="14343" name="Picture 14" descr="gibb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0" y="4149725"/>
            <a:ext cx="174942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2885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1"/>
          <p:cNvSpPr>
            <a:spLocks noChangeArrowheads="1"/>
          </p:cNvSpPr>
          <p:nvPr/>
        </p:nvSpPr>
        <p:spPr bwMode="auto">
          <a:xfrm>
            <a:off x="0" y="31369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rtl="1" eaLnBrk="1" hangingPunct="1"/>
            <a:endParaRPr lang="en-US" altLang="en-US" sz="3600" b="1">
              <a:solidFill>
                <a:srgbClr val="FFCC00"/>
              </a:solidFill>
            </a:endParaRPr>
          </a:p>
        </p:txBody>
      </p:sp>
      <p:sp>
        <p:nvSpPr>
          <p:cNvPr id="52236" name="Rectangle 12"/>
          <p:cNvSpPr>
            <a:spLocks noChangeArrowheads="1"/>
          </p:cNvSpPr>
          <p:nvPr/>
        </p:nvSpPr>
        <p:spPr bwMode="auto">
          <a:xfrm>
            <a:off x="152400" y="762000"/>
            <a:ext cx="899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buNone/>
              <a:defRPr/>
            </a:pPr>
            <a:r>
              <a:rPr lang="en-US" altLang="zh-CN" sz="2500" dirty="0">
                <a:solidFill>
                  <a:schemeClr val="bg2"/>
                </a:solidFill>
                <a:effectLst>
                  <a:outerShdw blurRad="38100" dist="38100" dir="2700000" algn="tl">
                    <a:srgbClr val="FFFFFF"/>
                  </a:outerShdw>
                </a:effectLst>
                <a:latin typeface="Arial" panose="020B0604020202020204" pitchFamily="34" charset="0"/>
                <a:ea typeface="宋体" panose="02010600030101010101" pitchFamily="2" charset="-122"/>
              </a:rPr>
              <a:t>In the words of </a:t>
            </a:r>
            <a:r>
              <a:rPr lang="en-US" altLang="zh-CN" sz="3200" b="1" dirty="0">
                <a:solidFill>
                  <a:schemeClr val="bg2"/>
                </a:solidFill>
                <a:effectLst>
                  <a:outerShdw blurRad="38100" dist="38100" dir="2700000" algn="tl">
                    <a:srgbClr val="FFFFFF"/>
                  </a:outerShdw>
                </a:effectLst>
                <a:latin typeface="Antique Olive Compact" pitchFamily="34" charset="0"/>
                <a:ea typeface="宋体" panose="02010600030101010101" pitchFamily="2" charset="-122"/>
              </a:rPr>
              <a:t>PROF. HURGRONJE</a:t>
            </a:r>
            <a:endParaRPr lang="en-US" altLang="en-US" sz="3200" b="1" dirty="0">
              <a:solidFill>
                <a:schemeClr val="bg2"/>
              </a:solidFill>
              <a:effectLst>
                <a:outerShdw blurRad="38100" dist="38100" dir="2700000" algn="tl">
                  <a:srgbClr val="FFFFFF"/>
                </a:outerShdw>
              </a:effectLst>
              <a:latin typeface="Antique Olive Compact" pitchFamily="34" charset="0"/>
              <a:ea typeface="宋体" panose="02010600030101010101" pitchFamily="2" charset="-122"/>
            </a:endParaRPr>
          </a:p>
        </p:txBody>
      </p:sp>
      <p:sp>
        <p:nvSpPr>
          <p:cNvPr id="52237" name="Rectangle 13"/>
          <p:cNvSpPr>
            <a:spLocks noChangeArrowheads="1"/>
          </p:cNvSpPr>
          <p:nvPr/>
        </p:nvSpPr>
        <p:spPr bwMode="auto">
          <a:xfrm>
            <a:off x="685800" y="2590800"/>
            <a:ext cx="8153400" cy="3581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130000"/>
              </a:lnSpc>
              <a:spcBef>
                <a:spcPct val="50000"/>
              </a:spcBef>
              <a:buClr>
                <a:schemeClr val="hlink"/>
              </a:buClr>
              <a:buSzPct val="65000"/>
              <a:buFont typeface="Wingdings" panose="05000000000000000000" pitchFamily="2" charset="2"/>
              <a:buNone/>
              <a:defRPr/>
            </a:pPr>
            <a:r>
              <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"The league of nations founded by the prophet of Islam put the principle of international unity and human brotherhood on such universal foundations as to show candle to other nations.“</a:t>
            </a:r>
          </a:p>
          <a:p>
            <a:pPr eaLnBrk="1" hangingPunct="1">
              <a:lnSpc>
                <a:spcPct val="130000"/>
              </a:lnSpc>
              <a:spcBef>
                <a:spcPct val="50000"/>
              </a:spcBef>
              <a:buClr>
                <a:schemeClr val="hlink"/>
              </a:buClr>
              <a:buSzPct val="65000"/>
              <a:buFont typeface="Wingdings" panose="05000000000000000000" pitchFamily="2" charset="2"/>
              <a:buNone/>
              <a:defRPr/>
            </a:pPr>
            <a:r>
              <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He continues: "The fact is that no nation of the world can show a parallel to what Islam has done towards the realization of the idea of the League of Nations."</a:t>
            </a:r>
            <a:endParaRPr lang="en-US" altLang="en-US"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endParaRPr>
          </a:p>
        </p:txBody>
      </p:sp>
    </p:spTree>
    <p:extLst>
      <p:ext uri="{BB962C8B-B14F-4D97-AF65-F5344CB8AC3E}">
        <p14:creationId xmlns:p14="http://schemas.microsoft.com/office/powerpoint/2010/main" val="18841628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11"/>
          <p:cNvSpPr>
            <a:spLocks noChangeArrowheads="1"/>
          </p:cNvSpPr>
          <p:nvPr/>
        </p:nvSpPr>
        <p:spPr bwMode="auto">
          <a:xfrm>
            <a:off x="0" y="31369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rtl="1" eaLnBrk="1" hangingPunct="1"/>
            <a:endParaRPr lang="en-US" altLang="en-US" sz="3600" b="1">
              <a:solidFill>
                <a:srgbClr val="FFCC00"/>
              </a:solidFill>
            </a:endParaRPr>
          </a:p>
        </p:txBody>
      </p:sp>
      <p:sp>
        <p:nvSpPr>
          <p:cNvPr id="54285" name="Rectangle 13"/>
          <p:cNvSpPr>
            <a:spLocks noChangeArrowheads="1"/>
          </p:cNvSpPr>
          <p:nvPr/>
        </p:nvSpPr>
        <p:spPr bwMode="auto">
          <a:xfrm>
            <a:off x="990600" y="2743200"/>
            <a:ext cx="8001000" cy="293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spcBef>
                <a:spcPct val="50000"/>
              </a:spcBef>
              <a:buClr>
                <a:schemeClr val="hlink"/>
              </a:buClr>
              <a:buSzPct val="65000"/>
              <a:buFont typeface="Wingdings" panose="05000000000000000000" pitchFamily="2" charset="2"/>
              <a:buChar char="n"/>
              <a:defRPr/>
            </a:pPr>
            <a:r>
              <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Today after a lapse of fourteen centuries, the life and teachings of MUHAMMAD (</a:t>
            </a:r>
            <a:r>
              <a:rPr lang="en-US" altLang="zh-CN" sz="2400" dirty="0" err="1">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pbuh</a:t>
            </a:r>
            <a:r>
              <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)have survived without the slightest loss, alteration </a:t>
            </a:r>
            <a:r>
              <a:rPr lang="en-US" altLang="zh-CN" sz="2400" dirty="0" smtClean="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or interpolation</a:t>
            </a:r>
            <a:r>
              <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They offer the same undying hope for treating mankind's many ills, which they did when he was alive. </a:t>
            </a:r>
          </a:p>
          <a:p>
            <a:pPr eaLnBrk="1" hangingPunct="1">
              <a:lnSpc>
                <a:spcPct val="90000"/>
              </a:lnSpc>
              <a:spcBef>
                <a:spcPct val="50000"/>
              </a:spcBef>
              <a:buClr>
                <a:schemeClr val="hlink"/>
              </a:buClr>
              <a:buSzPct val="65000"/>
              <a:buFont typeface="Wingdings" panose="05000000000000000000" pitchFamily="2" charset="2"/>
              <a:buChar char="n"/>
              <a:defRPr/>
            </a:pPr>
            <a:r>
              <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This is not a claim of Muhammad's (</a:t>
            </a:r>
            <a:r>
              <a:rPr lang="en-US" altLang="zh-CN" sz="2400" dirty="0" err="1">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pbuh</a:t>
            </a:r>
            <a:r>
              <a:rPr lang="en-US" altLang="zh-CN"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rPr>
              <a:t>) followers but also the inescapable conclusion forced upon by a critical and unbiased history.</a:t>
            </a:r>
            <a:endParaRPr lang="en-US" altLang="en-US" sz="2400" dirty="0">
              <a:solidFill>
                <a:schemeClr val="bg2"/>
              </a:solidFill>
              <a:effectLst>
                <a:outerShdw blurRad="38100" dist="38100" dir="2700000" algn="tl">
                  <a:srgbClr val="FFFFFF"/>
                </a:outerShdw>
              </a:effectLst>
              <a:latin typeface="Tahoma" panose="020B0604030504040204" pitchFamily="34" charset="0"/>
              <a:ea typeface="宋体" panose="02010600030101010101" pitchFamily="2" charset="-122"/>
            </a:endParaRPr>
          </a:p>
        </p:txBody>
      </p:sp>
    </p:spTree>
    <p:extLst>
      <p:ext uri="{BB962C8B-B14F-4D97-AF65-F5344CB8AC3E}">
        <p14:creationId xmlns:p14="http://schemas.microsoft.com/office/powerpoint/2010/main" val="1027063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14400" y="914400"/>
            <a:ext cx="8042275" cy="869950"/>
          </a:xfrm>
        </p:spPr>
        <p:txBody>
          <a:bodyPr/>
          <a:lstStyle/>
          <a:p>
            <a:pPr eaLnBrk="1" hangingPunct="1"/>
            <a:r>
              <a:rPr lang="en-US" altLang="en-US" sz="2800" dirty="0" smtClean="0">
                <a:solidFill>
                  <a:schemeClr val="bg2"/>
                </a:solidFill>
                <a:ea typeface="ＭＳ Ｐゴシック" panose="020B0600070205080204" pitchFamily="34" charset="-128"/>
              </a:rPr>
              <a:t>2. </a:t>
            </a:r>
            <a:r>
              <a:rPr lang="en-US" altLang="en-US" sz="2800" b="1" u="sng" dirty="0" smtClean="0">
                <a:solidFill>
                  <a:schemeClr val="bg2"/>
                </a:solidFill>
                <a:ea typeface="ＭＳ Ｐゴシック" panose="020B0600070205080204" pitchFamily="34" charset="-128"/>
              </a:rPr>
              <a:t>As a Prophet of Mercy to the worlds</a:t>
            </a:r>
            <a:endParaRPr lang="en-US" altLang="en-US" sz="2800" dirty="0" smtClean="0">
              <a:solidFill>
                <a:schemeClr val="bg2"/>
              </a:solidFill>
              <a:ea typeface="ＭＳ Ｐゴシック" panose="020B0600070205080204" pitchFamily="34" charset="-128"/>
            </a:endParaRPr>
          </a:p>
        </p:txBody>
      </p:sp>
      <p:sp>
        <p:nvSpPr>
          <p:cNvPr id="7171" name="Content Placeholder 2"/>
          <p:cNvSpPr>
            <a:spLocks noGrp="1"/>
          </p:cNvSpPr>
          <p:nvPr>
            <p:ph idx="1"/>
          </p:nvPr>
        </p:nvSpPr>
        <p:spPr>
          <a:xfrm>
            <a:off x="381001" y="2362200"/>
            <a:ext cx="8575674" cy="4038600"/>
          </a:xfrm>
        </p:spPr>
        <p:txBody>
          <a:bodyPr/>
          <a:lstStyle/>
          <a:p>
            <a:pPr eaLnBrk="1" hangingPunct="1">
              <a:lnSpc>
                <a:spcPct val="88000"/>
              </a:lnSpc>
              <a:spcAft>
                <a:spcPts val="400"/>
              </a:spcAft>
            </a:pPr>
            <a:r>
              <a:rPr lang="en-US" altLang="en-US" sz="1850" dirty="0" smtClean="0">
                <a:ea typeface="ＭＳ Ｐゴシック" panose="020B0600070205080204" pitchFamily="34" charset="-128"/>
              </a:rPr>
              <a:t>Prophet Muhammad (PBUH) is a mercy to all the worlds in the way he dealt with people and specially for the reforms and legislations he left for mankind</a:t>
            </a:r>
            <a:r>
              <a:rPr lang="en-US" altLang="en-US" sz="1850" dirty="0" smtClean="0">
                <a:ea typeface="ＭＳ Ｐゴシック" panose="020B0600070205080204" pitchFamily="34" charset="-128"/>
              </a:rPr>
              <a:t>.</a:t>
            </a:r>
            <a:endParaRPr lang="en-US" altLang="en-US" sz="1850" dirty="0" smtClean="0">
              <a:ea typeface="ＭＳ Ｐゴシック" panose="020B0600070205080204" pitchFamily="34" charset="-128"/>
            </a:endParaRPr>
          </a:p>
          <a:p>
            <a:pPr eaLnBrk="1" hangingPunct="1">
              <a:lnSpc>
                <a:spcPct val="88000"/>
              </a:lnSpc>
              <a:spcAft>
                <a:spcPts val="400"/>
              </a:spcAft>
            </a:pPr>
            <a:r>
              <a:rPr lang="en-US" altLang="en-US" sz="1850" dirty="0" smtClean="0">
                <a:ea typeface="ＭＳ Ｐゴシック" panose="020B0600070205080204" pitchFamily="34" charset="-128"/>
              </a:rPr>
              <a:t>The leadership of the Prophet Muhammad (PBUH) also included the highest standards of morality and spirituality. Allah (SWT) states in the Qur’an: </a:t>
            </a:r>
            <a:r>
              <a:rPr lang="en-US" altLang="en-US" sz="1850" b="1" dirty="0" smtClean="0">
                <a:ea typeface="ＭＳ Ｐゴシック" panose="020B0600070205080204" pitchFamily="34" charset="-128"/>
              </a:rPr>
              <a:t>“And We have sent you (O Muhammad!) not but as a mercy to all the worlds (mankind, </a:t>
            </a:r>
            <a:r>
              <a:rPr lang="en-US" altLang="en-US" sz="1850" b="1" dirty="0" err="1" smtClean="0">
                <a:ea typeface="ＭＳ Ｐゴシック" panose="020B0600070205080204" pitchFamily="34" charset="-128"/>
              </a:rPr>
              <a:t>jins</a:t>
            </a:r>
            <a:r>
              <a:rPr lang="en-US" altLang="en-US" sz="1850" b="1" dirty="0" smtClean="0">
                <a:ea typeface="ＭＳ Ｐゴシック" panose="020B0600070205080204" pitchFamily="34" charset="-128"/>
              </a:rPr>
              <a:t> and all that exists)” (Qur’an 21: 107)</a:t>
            </a:r>
            <a:r>
              <a:rPr lang="en-US" altLang="en-US" sz="1850" dirty="0" smtClean="0">
                <a:ea typeface="ＭＳ Ｐゴシック" panose="020B0600070205080204" pitchFamily="34" charset="-128"/>
              </a:rPr>
              <a:t>. </a:t>
            </a:r>
          </a:p>
          <a:p>
            <a:pPr eaLnBrk="1" hangingPunct="1">
              <a:lnSpc>
                <a:spcPct val="88000"/>
              </a:lnSpc>
              <a:spcAft>
                <a:spcPts val="400"/>
              </a:spcAft>
            </a:pPr>
            <a:r>
              <a:rPr lang="en-US" altLang="en-US" sz="1850" dirty="0" smtClean="0">
                <a:ea typeface="ＭＳ Ｐゴシック" panose="020B0600070205080204" pitchFamily="34" charset="-128"/>
              </a:rPr>
              <a:t>The Prophet conducted himself perfectly in situations of weakness as well as in strength (examples of the way he dealt with people in Mecca and Madinah</a:t>
            </a:r>
            <a:r>
              <a:rPr lang="en-US" altLang="en-US" sz="1850" dirty="0" smtClean="0">
                <a:ea typeface="ＭＳ Ｐゴシック" panose="020B0600070205080204" pitchFamily="34" charset="-128"/>
              </a:rPr>
              <a:t>).</a:t>
            </a:r>
            <a:endParaRPr lang="en-US" altLang="en-US" sz="1850" dirty="0" smtClean="0">
              <a:ea typeface="ＭＳ Ｐゴシック" panose="020B0600070205080204" pitchFamily="34" charset="-128"/>
            </a:endParaRPr>
          </a:p>
          <a:p>
            <a:pPr eaLnBrk="1" hangingPunct="1">
              <a:lnSpc>
                <a:spcPct val="88000"/>
              </a:lnSpc>
              <a:spcAft>
                <a:spcPts val="400"/>
              </a:spcAft>
            </a:pPr>
            <a:r>
              <a:rPr lang="en-US" altLang="en-US" sz="1850" dirty="0" smtClean="0">
                <a:ea typeface="ＭＳ Ｐゴシック" panose="020B0600070205080204" pitchFamily="34" charset="-128"/>
              </a:rPr>
              <a:t>The Prophet took the greatest care of the religious as well as the economic needs of his followers. </a:t>
            </a:r>
          </a:p>
          <a:p>
            <a:pPr eaLnBrk="1" hangingPunct="1">
              <a:lnSpc>
                <a:spcPct val="88000"/>
              </a:lnSpc>
              <a:spcAft>
                <a:spcPts val="400"/>
              </a:spcAft>
            </a:pPr>
            <a:r>
              <a:rPr lang="en-US" altLang="en-US" sz="1850" dirty="0" smtClean="0">
                <a:ea typeface="ＭＳ Ｐゴシック" panose="020B0600070205080204" pitchFamily="34" charset="-128"/>
              </a:rPr>
              <a:t>He made treaties and alliances with tribes, established diplomatic relations all built on morality and honesty</a:t>
            </a:r>
            <a:r>
              <a:rPr lang="en-US" altLang="en-US" sz="1850" dirty="0" smtClean="0">
                <a:ea typeface="ＭＳ Ｐゴシック" panose="020B0600070205080204" pitchFamily="34" charset="-128"/>
              </a:rPr>
              <a:t>.</a:t>
            </a:r>
            <a:endParaRPr lang="en-US" altLang="en-US" sz="1850" dirty="0" smtClean="0">
              <a:ea typeface="ＭＳ Ｐゴシック" panose="020B0600070205080204" pitchFamily="34" charset="-128"/>
            </a:endParaRPr>
          </a:p>
          <a:p>
            <a:pPr eaLnBrk="1" hangingPunct="1">
              <a:lnSpc>
                <a:spcPct val="88000"/>
              </a:lnSpc>
              <a:spcAft>
                <a:spcPts val="400"/>
              </a:spcAft>
            </a:pPr>
            <a:r>
              <a:rPr lang="en-US" altLang="en-US" sz="1850" dirty="0" smtClean="0">
                <a:ea typeface="ＭＳ Ｐゴシック" panose="020B0600070205080204" pitchFamily="34" charset="-128"/>
              </a:rPr>
              <a:t> The first ever written constitution in the history of mankind was made under his leadership in </a:t>
            </a:r>
            <a:r>
              <a:rPr lang="en-US" altLang="en-US" sz="1850" dirty="0" err="1" smtClean="0">
                <a:ea typeface="ＭＳ Ｐゴシック" panose="020B0600070205080204" pitchFamily="34" charset="-128"/>
              </a:rPr>
              <a:t>Madinah</a:t>
            </a:r>
            <a:r>
              <a:rPr lang="en-US" altLang="en-US" sz="1850" dirty="0" smtClean="0">
                <a:ea typeface="ＭＳ Ｐゴシック" panose="020B0600070205080204" pitchFamily="34" charset="-128"/>
              </a:rPr>
              <a:t>.</a:t>
            </a:r>
          </a:p>
          <a:p>
            <a:pPr eaLnBrk="1" hangingPunct="1">
              <a:lnSpc>
                <a:spcPct val="70000"/>
              </a:lnSpc>
            </a:pPr>
            <a:endParaRPr lang="en-US" altLang="en-US" sz="1600" dirty="0" smtClean="0">
              <a:ea typeface="ＭＳ Ｐゴシック" panose="020B0600070205080204" pitchFamily="34" charset="-128"/>
            </a:endParaRPr>
          </a:p>
        </p:txBody>
      </p:sp>
    </p:spTree>
    <p:extLst>
      <p:ext uri="{BB962C8B-B14F-4D97-AF65-F5344CB8AC3E}">
        <p14:creationId xmlns:p14="http://schemas.microsoft.com/office/powerpoint/2010/main" val="14233655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ChangeArrowheads="1"/>
          </p:cNvSpPr>
          <p:nvPr/>
        </p:nvSpPr>
        <p:spPr bwMode="auto">
          <a:xfrm>
            <a:off x="457200" y="3460750"/>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rtl="1" eaLnBrk="1" hangingPunct="1"/>
            <a:endParaRPr lang="en-US" altLang="en-US" sz="2800" b="1">
              <a:solidFill>
                <a:srgbClr val="FFCC00"/>
              </a:solidFill>
            </a:endParaRPr>
          </a:p>
        </p:txBody>
      </p:sp>
      <p:sp>
        <p:nvSpPr>
          <p:cNvPr id="17413" name="Rectangle 13"/>
          <p:cNvSpPr>
            <a:spLocks noChangeArrowheads="1"/>
          </p:cNvSpPr>
          <p:nvPr/>
        </p:nvSpPr>
        <p:spPr bwMode="auto">
          <a:xfrm>
            <a:off x="876300" y="2514601"/>
            <a:ext cx="7620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lnSpc>
                <a:spcPct val="80000"/>
              </a:lnSpc>
            </a:pPr>
            <a:r>
              <a:rPr lang="en-US" altLang="zh-CN" sz="2800" dirty="0">
                <a:solidFill>
                  <a:schemeClr val="bg2"/>
                </a:solidFill>
                <a:ea typeface="宋体" panose="02010600030101010101" pitchFamily="2" charset="-122"/>
              </a:rPr>
              <a:t>He was by far the most remarkable man that ever set foot on this earth. </a:t>
            </a:r>
          </a:p>
          <a:p>
            <a:pPr eaLnBrk="1" hangingPunct="1">
              <a:lnSpc>
                <a:spcPct val="80000"/>
              </a:lnSpc>
            </a:pPr>
            <a:r>
              <a:rPr lang="en-US" altLang="zh-CN" sz="2800" dirty="0">
                <a:solidFill>
                  <a:schemeClr val="bg2"/>
                </a:solidFill>
                <a:ea typeface="宋体" panose="02010600030101010101" pitchFamily="2" charset="-122"/>
              </a:rPr>
              <a:t>He preached a religion, founded a state, built a nation, laid down a moral code, initiated numerous social and political reforms</a:t>
            </a:r>
          </a:p>
          <a:p>
            <a:pPr eaLnBrk="1" hangingPunct="1">
              <a:lnSpc>
                <a:spcPct val="80000"/>
              </a:lnSpc>
            </a:pPr>
            <a:r>
              <a:rPr lang="en-US" altLang="zh-CN" sz="2800" dirty="0">
                <a:solidFill>
                  <a:schemeClr val="bg2"/>
                </a:solidFill>
                <a:ea typeface="宋体" panose="02010600030101010101" pitchFamily="2" charset="-122"/>
              </a:rPr>
              <a:t>He established a powerful and dynamic society to practice and represent his teachings and</a:t>
            </a:r>
            <a:br>
              <a:rPr lang="en-US" altLang="zh-CN" sz="2800" dirty="0">
                <a:solidFill>
                  <a:schemeClr val="bg2"/>
                </a:solidFill>
                <a:ea typeface="宋体" panose="02010600030101010101" pitchFamily="2" charset="-122"/>
              </a:rPr>
            </a:br>
            <a:r>
              <a:rPr lang="en-US" altLang="zh-CN" sz="2800" dirty="0">
                <a:solidFill>
                  <a:schemeClr val="bg2"/>
                </a:solidFill>
                <a:ea typeface="宋体" panose="02010600030101010101" pitchFamily="2" charset="-122"/>
              </a:rPr>
              <a:t>completely revolutionized the worlds of human thought and behavior for all times to come</a:t>
            </a:r>
            <a:r>
              <a:rPr lang="en-US" altLang="zh-CN" sz="2800" dirty="0" smtClean="0">
                <a:solidFill>
                  <a:schemeClr val="bg2"/>
                </a:solidFill>
                <a:ea typeface="宋体" panose="02010600030101010101" pitchFamily="2" charset="-122"/>
              </a:rPr>
              <a:t>.</a:t>
            </a:r>
            <a:r>
              <a:rPr lang="en-US" altLang="zh-CN" sz="2400" dirty="0">
                <a:solidFill>
                  <a:schemeClr val="bg2"/>
                </a:solidFill>
                <a:ea typeface="宋体" panose="02010600030101010101" pitchFamily="2" charset="-122"/>
              </a:rPr>
              <a:t/>
            </a:r>
            <a:br>
              <a:rPr lang="en-US" altLang="zh-CN" sz="2400" dirty="0">
                <a:solidFill>
                  <a:schemeClr val="bg2"/>
                </a:solidFill>
                <a:ea typeface="宋体" panose="02010600030101010101" pitchFamily="2" charset="-122"/>
              </a:rPr>
            </a:br>
            <a:endParaRPr lang="en-US" altLang="en-US" sz="2400" dirty="0">
              <a:solidFill>
                <a:schemeClr val="bg2"/>
              </a:solidFill>
            </a:endParaRPr>
          </a:p>
        </p:txBody>
      </p:sp>
      <p:sp>
        <p:nvSpPr>
          <p:cNvPr id="35854" name="Rectangle 14"/>
          <p:cNvSpPr>
            <a:spLocks noChangeArrowheads="1"/>
          </p:cNvSpPr>
          <p:nvPr/>
        </p:nvSpPr>
        <p:spPr bwMode="auto">
          <a:xfrm>
            <a:off x="2667000" y="990600"/>
            <a:ext cx="279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None/>
              <a:defRPr/>
            </a:pPr>
            <a:r>
              <a:rPr lang="en-US" altLang="en-US" sz="4400" dirty="0">
                <a:solidFill>
                  <a:schemeClr val="bg2"/>
                </a:solidFill>
                <a:effectLst>
                  <a:outerShdw blurRad="38100" dist="38100" dir="2700000" algn="tl">
                    <a:srgbClr val="FFFFFF"/>
                  </a:outerShdw>
                </a:effectLst>
                <a:latin typeface="Arial" panose="020B0604020202020204" pitchFamily="34" charset="0"/>
                <a:cs typeface="Arial" panose="020B0604020202020204" pitchFamily="34" charset="0"/>
              </a:rPr>
              <a:t>He did it…</a:t>
            </a:r>
          </a:p>
        </p:txBody>
      </p:sp>
    </p:spTree>
    <p:extLst>
      <p:ext uri="{BB962C8B-B14F-4D97-AF65-F5344CB8AC3E}">
        <p14:creationId xmlns:p14="http://schemas.microsoft.com/office/powerpoint/2010/main" val="30749605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0" y="1669322"/>
            <a:ext cx="9144000" cy="5222968"/>
          </a:xfrm>
          <a:prstGeom prst="rect">
            <a:avLst/>
          </a:prstGeom>
          <a:solidFill>
            <a:schemeClr val="bg2">
              <a:lumMod val="75000"/>
            </a:schemeClr>
          </a:solidFill>
          <a:ln>
            <a:noFill/>
          </a:ln>
          <a:effectLst/>
          <a:extLst/>
        </p:spPr>
        <p:txBody>
          <a:bodyPr anchor="ctr">
            <a:spAutoFit/>
          </a:bodyPr>
          <a:lstStyle/>
          <a:p>
            <a:pPr algn="ctr" eaLnBrk="1" hangingPunct="1">
              <a:lnSpc>
                <a:spcPct val="90000"/>
              </a:lnSpc>
              <a:spcBef>
                <a:spcPct val="20000"/>
              </a:spcBef>
              <a:buClr>
                <a:schemeClr val="hlink"/>
              </a:buClr>
              <a:buSzPct val="65000"/>
              <a:buFont typeface="Wingdings" panose="05000000000000000000" pitchFamily="2" charset="2"/>
              <a:buNone/>
              <a:defRPr/>
            </a:pPr>
            <a:r>
              <a:rPr lang="en-US" altLang="zh-CN" sz="3200" dirty="0">
                <a:effectLst>
                  <a:outerShdw blurRad="38100" dist="38100" dir="2700000" algn="tl">
                    <a:srgbClr val="FFFFFF"/>
                  </a:outerShdw>
                </a:effectLst>
                <a:latin typeface="Tahoma" panose="020B0604030504040204" pitchFamily="34" charset="0"/>
                <a:ea typeface="宋体" panose="02010600030101010101" pitchFamily="2" charset="-122"/>
              </a:rPr>
              <a:t>YES! HE IS </a:t>
            </a:r>
          </a:p>
          <a:p>
            <a:pPr algn="ctr" eaLnBrk="1" hangingPunct="1">
              <a:lnSpc>
                <a:spcPct val="90000"/>
              </a:lnSpc>
              <a:spcBef>
                <a:spcPct val="20000"/>
              </a:spcBef>
              <a:buClr>
                <a:schemeClr val="hlink"/>
              </a:buClr>
              <a:buSzPct val="65000"/>
              <a:buFont typeface="Wingdings" panose="05000000000000000000" pitchFamily="2" charset="2"/>
              <a:buNone/>
              <a:defRPr/>
            </a:pPr>
            <a:r>
              <a:rPr lang="en-US" altLang="zh-CN" sz="4800" dirty="0">
                <a:solidFill>
                  <a:srgbClr val="99CCFF"/>
                </a:solidFill>
                <a:effectLst>
                  <a:outerShdw blurRad="38100" dist="38100" dir="2700000" algn="tl">
                    <a:srgbClr val="FFFFFF"/>
                  </a:outerShdw>
                </a:effectLst>
                <a:latin typeface="Antique Olive Compact" pitchFamily="34" charset="0"/>
                <a:ea typeface="宋体" panose="02010600030101010101" pitchFamily="2" charset="-122"/>
              </a:rPr>
              <a:t>MUHAMMED</a:t>
            </a:r>
          </a:p>
          <a:p>
            <a:pPr algn="ctr" eaLnBrk="1" hangingPunct="1">
              <a:lnSpc>
                <a:spcPct val="90000"/>
              </a:lnSpc>
              <a:spcBef>
                <a:spcPct val="20000"/>
              </a:spcBef>
              <a:buClr>
                <a:schemeClr val="hlink"/>
              </a:buClr>
              <a:buSzPct val="65000"/>
              <a:buFont typeface="Wingdings" panose="05000000000000000000" pitchFamily="2" charset="2"/>
              <a:buNone/>
              <a:defRPr/>
            </a:pPr>
            <a:r>
              <a:rPr lang="en-US" altLang="zh-CN" sz="2400" dirty="0">
                <a:effectLst>
                  <a:outerShdw blurRad="38100" dist="38100" dir="2700000" algn="tl">
                    <a:srgbClr val="FFFFFF"/>
                  </a:outerShdw>
                </a:effectLst>
                <a:latin typeface="Tahoma" panose="020B0604030504040204" pitchFamily="34" charset="0"/>
                <a:ea typeface="宋体" panose="02010600030101010101" pitchFamily="2" charset="-122"/>
              </a:rPr>
              <a:t>May Peace of God Be Upon Him (</a:t>
            </a:r>
            <a:r>
              <a:rPr lang="en-US" altLang="zh-CN" sz="2400" dirty="0" err="1">
                <a:effectLst>
                  <a:outerShdw blurRad="38100" dist="38100" dir="2700000" algn="tl">
                    <a:srgbClr val="FFFFFF"/>
                  </a:outerShdw>
                </a:effectLst>
                <a:latin typeface="Tahoma" panose="020B0604030504040204" pitchFamily="34" charset="0"/>
                <a:ea typeface="宋体" panose="02010600030101010101" pitchFamily="2" charset="-122"/>
              </a:rPr>
              <a:t>pbuh</a:t>
            </a:r>
            <a:r>
              <a:rPr lang="en-US" altLang="zh-CN" sz="2400" dirty="0">
                <a:effectLst>
                  <a:outerShdw blurRad="38100" dist="38100" dir="2700000" algn="tl">
                    <a:srgbClr val="FFFFFF"/>
                  </a:outerShdw>
                </a:effectLst>
                <a:latin typeface="Tahoma" panose="020B0604030504040204" pitchFamily="34" charset="0"/>
                <a:ea typeface="宋体" panose="02010600030101010101" pitchFamily="2" charset="-122"/>
              </a:rPr>
              <a:t>)</a:t>
            </a:r>
          </a:p>
          <a:p>
            <a:pPr algn="ctr" eaLnBrk="1" hangingPunct="1">
              <a:lnSpc>
                <a:spcPct val="90000"/>
              </a:lnSpc>
              <a:spcBef>
                <a:spcPct val="20000"/>
              </a:spcBef>
              <a:buClr>
                <a:schemeClr val="hlink"/>
              </a:buClr>
              <a:buSzPct val="65000"/>
              <a:buFont typeface="Wingdings" panose="05000000000000000000" pitchFamily="2" charset="2"/>
              <a:buNone/>
              <a:defRPr/>
            </a:pPr>
            <a:r>
              <a:rPr lang="en-US" altLang="zh-CN" sz="3200" dirty="0">
                <a:solidFill>
                  <a:srgbClr val="808000"/>
                </a:solidFill>
                <a:effectLst>
                  <a:outerShdw blurRad="38100" dist="38100" dir="2700000" algn="tl">
                    <a:srgbClr val="FFFFFF"/>
                  </a:outerShdw>
                </a:effectLst>
                <a:latin typeface="Tahoma" panose="020B0604030504040204" pitchFamily="34" charset="0"/>
                <a:ea typeface="宋体" panose="02010600030101010101" pitchFamily="2" charset="-122"/>
                <a:cs typeface="Arial" panose="020B0604020202020204" pitchFamily="34" charset="0"/>
              </a:rPr>
              <a:t>“</a:t>
            </a:r>
            <a:r>
              <a:rPr lang="en-US" altLang="zh-CN" sz="3200" dirty="0">
                <a:solidFill>
                  <a:srgbClr val="808000"/>
                </a:solidFill>
                <a:effectLst>
                  <a:outerShdw blurRad="38100" dist="38100" dir="2700000" algn="tl">
                    <a:srgbClr val="FFFFFF"/>
                  </a:outerShdw>
                </a:effectLst>
                <a:latin typeface="Arial" panose="020B0604020202020204" pitchFamily="34" charset="0"/>
                <a:ea typeface="宋体" panose="02010600030101010101" pitchFamily="2" charset="-122"/>
                <a:cs typeface="Arial" panose="020B0604020202020204" pitchFamily="34" charset="0"/>
              </a:rPr>
              <a:t>O Prophet (Muhammad)! Verily, We have sent you as witness, and a bearer of glad tidings, and a warner</a:t>
            </a:r>
            <a:r>
              <a:rPr lang="en-US" altLang="zh-CN" sz="3200" dirty="0">
                <a:solidFill>
                  <a:srgbClr val="808000"/>
                </a:solidFill>
                <a:effectLst>
                  <a:outerShdw blurRad="38100" dist="38100" dir="2700000" algn="tl">
                    <a:srgbClr val="FFFFFF"/>
                  </a:outerShdw>
                </a:effectLst>
                <a:latin typeface="Tahoma" panose="020B0604030504040204" pitchFamily="34" charset="0"/>
                <a:ea typeface="宋体" panose="02010600030101010101" pitchFamily="2" charset="-122"/>
                <a:cs typeface="Arial" panose="020B0604020202020204" pitchFamily="34" charset="0"/>
              </a:rPr>
              <a:t>”</a:t>
            </a:r>
            <a:endParaRPr lang="en-US" altLang="zh-CN" sz="3200" dirty="0">
              <a:solidFill>
                <a:srgbClr val="808000"/>
              </a:solidFill>
              <a:effectLst>
                <a:outerShdw blurRad="38100" dist="38100" dir="2700000" algn="tl">
                  <a:srgbClr val="FFFFFF"/>
                </a:outerShdw>
              </a:effectLst>
              <a:latin typeface="Tahoma" panose="020B0604030504040204" pitchFamily="34" charset="0"/>
              <a:ea typeface="宋体" panose="02010600030101010101" pitchFamily="2" charset="-122"/>
            </a:endParaRPr>
          </a:p>
          <a:p>
            <a:pPr algn="ctr" eaLnBrk="1" hangingPunct="1">
              <a:lnSpc>
                <a:spcPct val="90000"/>
              </a:lnSpc>
              <a:spcBef>
                <a:spcPct val="20000"/>
              </a:spcBef>
              <a:buClr>
                <a:schemeClr val="hlink"/>
              </a:buClr>
              <a:buSzPct val="65000"/>
              <a:buFont typeface="Wingdings" panose="05000000000000000000" pitchFamily="2" charset="2"/>
              <a:buNone/>
              <a:defRPr/>
            </a:pPr>
            <a:r>
              <a:rPr lang="en-US" altLang="zh-CN" sz="2400" dirty="0">
                <a:solidFill>
                  <a:schemeClr val="bg1"/>
                </a:solidFill>
                <a:effectLst>
                  <a:outerShdw blurRad="38100" dist="38100" dir="2700000" algn="tl">
                    <a:srgbClr val="808080"/>
                  </a:outerShdw>
                </a:effectLst>
                <a:latin typeface="Tahoma" panose="020B0604030504040204" pitchFamily="34" charset="0"/>
                <a:ea typeface="宋体" panose="02010600030101010101" pitchFamily="2" charset="-122"/>
              </a:rPr>
              <a:t>To share the message with whole humanity. Glad tidings about the eternal wisdom and Heaven. Warn about the hell fire in life after death for who deny</a:t>
            </a:r>
            <a:r>
              <a:rPr lang="en-US" altLang="zh-CN" sz="2400" dirty="0">
                <a:effectLst>
                  <a:outerShdw blurRad="38100" dist="38100" dir="2700000" algn="tl">
                    <a:srgbClr val="FFFFFF"/>
                  </a:outerShdw>
                </a:effectLst>
                <a:latin typeface="Tahoma" panose="020B0604030504040204" pitchFamily="34" charset="0"/>
                <a:ea typeface="宋体" panose="02010600030101010101" pitchFamily="2" charset="-122"/>
              </a:rPr>
              <a:t/>
            </a:r>
            <a:br>
              <a:rPr lang="en-US" altLang="zh-CN" sz="2400" dirty="0">
                <a:effectLst>
                  <a:outerShdw blurRad="38100" dist="38100" dir="2700000" algn="tl">
                    <a:srgbClr val="FFFFFF"/>
                  </a:outerShdw>
                </a:effectLst>
                <a:latin typeface="Tahoma" panose="020B0604030504040204" pitchFamily="34" charset="0"/>
                <a:ea typeface="宋体" panose="02010600030101010101" pitchFamily="2" charset="-122"/>
              </a:rPr>
            </a:br>
            <a:r>
              <a:rPr lang="en-US" altLang="zh-CN" sz="3200" dirty="0">
                <a:effectLst>
                  <a:outerShdw blurRad="38100" dist="38100" dir="2700000" algn="tl">
                    <a:srgbClr val="FFFFFF"/>
                  </a:outerShdw>
                </a:effectLst>
                <a:latin typeface="Tahoma" panose="020B0604030504040204" pitchFamily="34" charset="0"/>
                <a:ea typeface="宋体" panose="02010600030101010101" pitchFamily="2" charset="-122"/>
              </a:rPr>
              <a:t/>
            </a:r>
            <a:br>
              <a:rPr lang="en-US" altLang="zh-CN" sz="3200" dirty="0">
                <a:effectLst>
                  <a:outerShdw blurRad="38100" dist="38100" dir="2700000" algn="tl">
                    <a:srgbClr val="FFFFFF"/>
                  </a:outerShdw>
                </a:effectLst>
                <a:latin typeface="Tahoma" panose="020B0604030504040204" pitchFamily="34" charset="0"/>
                <a:ea typeface="宋体" panose="02010600030101010101" pitchFamily="2" charset="-122"/>
              </a:rPr>
            </a:br>
            <a:endParaRPr lang="en-US" altLang="en-US" sz="3200" dirty="0">
              <a:effectLst>
                <a:outerShdw blurRad="38100" dist="38100" dir="2700000" algn="tl">
                  <a:srgbClr val="FFFFFF"/>
                </a:outerShdw>
              </a:effectLst>
              <a:latin typeface="Tahoma" panose="020B0604030504040204" pitchFamily="34" charset="0"/>
              <a:ea typeface="宋体" panose="02010600030101010101" pitchFamily="2" charset="-122"/>
            </a:endParaRPr>
          </a:p>
        </p:txBody>
      </p:sp>
    </p:spTree>
    <p:extLst>
      <p:ext uri="{BB962C8B-B14F-4D97-AF65-F5344CB8AC3E}">
        <p14:creationId xmlns:p14="http://schemas.microsoft.com/office/powerpoint/2010/main" val="3880327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54380" y="762000"/>
            <a:ext cx="8229600" cy="969963"/>
          </a:xfrm>
        </p:spPr>
        <p:txBody>
          <a:bodyPr/>
          <a:lstStyle/>
          <a:p>
            <a:pPr eaLnBrk="1" hangingPunct="1"/>
            <a:r>
              <a:rPr lang="en-US" altLang="en-US" sz="2800" dirty="0" smtClean="0">
                <a:solidFill>
                  <a:schemeClr val="bg2"/>
                </a:solidFill>
                <a:ea typeface="ＭＳ Ｐゴシック" panose="020B0600070205080204" pitchFamily="34" charset="-128"/>
              </a:rPr>
              <a:t>2. </a:t>
            </a:r>
            <a:r>
              <a:rPr lang="en-US" altLang="en-US" sz="2800" b="1" u="sng" dirty="0" smtClean="0">
                <a:solidFill>
                  <a:schemeClr val="bg2"/>
                </a:solidFill>
                <a:ea typeface="ＭＳ Ｐゴシック" panose="020B0600070205080204" pitchFamily="34" charset="-128"/>
              </a:rPr>
              <a:t>As a Prophet of Mercy to the worlds (Cont.)</a:t>
            </a:r>
            <a:endParaRPr lang="en-US" altLang="en-US" sz="2800" dirty="0" smtClean="0">
              <a:solidFill>
                <a:schemeClr val="bg2"/>
              </a:solidFill>
              <a:ea typeface="ＭＳ Ｐゴシック" panose="020B0600070205080204" pitchFamily="34" charset="-128"/>
            </a:endParaRPr>
          </a:p>
        </p:txBody>
      </p:sp>
      <p:sp>
        <p:nvSpPr>
          <p:cNvPr id="8195" name="Content Placeholder 2"/>
          <p:cNvSpPr>
            <a:spLocks noGrp="1"/>
          </p:cNvSpPr>
          <p:nvPr>
            <p:ph idx="1"/>
          </p:nvPr>
        </p:nvSpPr>
        <p:spPr>
          <a:xfrm>
            <a:off x="1021080" y="2514600"/>
            <a:ext cx="7696200" cy="3319462"/>
          </a:xfrm>
        </p:spPr>
        <p:txBody>
          <a:bodyPr/>
          <a:lstStyle/>
          <a:p>
            <a:pPr eaLnBrk="1" hangingPunct="1"/>
            <a:r>
              <a:rPr lang="en-US" altLang="en-US" sz="2000" dirty="0" smtClean="0">
                <a:ea typeface="ＭＳ Ｐゴシック" panose="020B0600070205080204" pitchFamily="34" charset="-128"/>
              </a:rPr>
              <a:t>His attitude towards the poor, needy and orphans or weak is sufficient proof for this. He was tolerant and gentle in his approach.</a:t>
            </a:r>
          </a:p>
          <a:p>
            <a:pPr eaLnBrk="1" hangingPunct="1"/>
            <a:r>
              <a:rPr lang="en-US" altLang="en-US" sz="2000" dirty="0" smtClean="0">
                <a:ea typeface="ＭＳ Ｐゴシック" panose="020B0600070205080204" pitchFamily="34" charset="-128"/>
              </a:rPr>
              <a:t>He made matters related to faith simple and easy for everyone:  no fasting if you are sick or elderly or on a journey, pray as you can, no pilgrimage if you are unable.</a:t>
            </a:r>
          </a:p>
          <a:p>
            <a:pPr eaLnBrk="1" hangingPunct="1"/>
            <a:r>
              <a:rPr lang="en-US" altLang="en-US" sz="2000" dirty="0" smtClean="0">
                <a:ea typeface="ＭＳ Ｐゴシック" panose="020B0600070205080204" pitchFamily="34" charset="-128"/>
              </a:rPr>
              <a:t>He legislated for fair and equal treatment of all human beings. In his last public sermon he said that no human is superior to another except by piety.</a:t>
            </a:r>
          </a:p>
          <a:p>
            <a:pPr eaLnBrk="1" hangingPunct="1"/>
            <a:r>
              <a:rPr lang="en-US" altLang="en-US" sz="2000" dirty="0" smtClean="0">
                <a:ea typeface="ＭＳ Ｐゴシック" panose="020B0600070205080204" pitchFamily="34" charset="-128"/>
              </a:rPr>
              <a:t>He forbad the killing of non-combatants (women, children, elderly, animals, tree, etc.) during battles.  </a:t>
            </a:r>
          </a:p>
        </p:txBody>
      </p:sp>
    </p:spTree>
    <p:extLst>
      <p:ext uri="{BB962C8B-B14F-4D97-AF65-F5344CB8AC3E}">
        <p14:creationId xmlns:p14="http://schemas.microsoft.com/office/powerpoint/2010/main" val="3165416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73125" y="685800"/>
            <a:ext cx="8042275" cy="1049338"/>
          </a:xfrm>
        </p:spPr>
        <p:txBody>
          <a:bodyPr/>
          <a:lstStyle/>
          <a:p>
            <a:pPr eaLnBrk="1" hangingPunct="1"/>
            <a:r>
              <a:rPr lang="en-US" altLang="en-US" sz="2800" b="1" u="sng" dirty="0" smtClean="0">
                <a:solidFill>
                  <a:schemeClr val="bg2"/>
                </a:solidFill>
                <a:ea typeface="ＭＳ Ｐゴシック" panose="020B0600070205080204" pitchFamily="34" charset="-128"/>
              </a:rPr>
              <a:t>2. As a Prophet of Mercy to the worlds (Cont.)</a:t>
            </a:r>
            <a:endParaRPr lang="en-US" altLang="en-US" sz="2800" dirty="0" smtClean="0">
              <a:solidFill>
                <a:schemeClr val="bg2"/>
              </a:solidFill>
              <a:ea typeface="ＭＳ Ｐゴシック" panose="020B0600070205080204" pitchFamily="34" charset="-128"/>
            </a:endParaRPr>
          </a:p>
        </p:txBody>
      </p:sp>
      <p:sp>
        <p:nvSpPr>
          <p:cNvPr id="9219" name="Content Placeholder 2"/>
          <p:cNvSpPr>
            <a:spLocks noGrp="1"/>
          </p:cNvSpPr>
          <p:nvPr>
            <p:ph idx="1"/>
          </p:nvPr>
        </p:nvSpPr>
        <p:spPr/>
        <p:txBody>
          <a:bodyPr/>
          <a:lstStyle/>
          <a:p>
            <a:pPr eaLnBrk="1" hangingPunct="1">
              <a:lnSpc>
                <a:spcPct val="90000"/>
              </a:lnSpc>
            </a:pPr>
            <a:r>
              <a:rPr lang="en-US" altLang="en-US" sz="2400" dirty="0" smtClean="0">
                <a:ea typeface="ＭＳ Ｐゴシック" panose="020B0600070205080204" pitchFamily="34" charset="-128"/>
              </a:rPr>
              <a:t>He never turned down somebody whenever he is asked for something, even if he needs it himself.</a:t>
            </a:r>
          </a:p>
          <a:p>
            <a:pPr eaLnBrk="1" hangingPunct="1">
              <a:lnSpc>
                <a:spcPct val="90000"/>
              </a:lnSpc>
            </a:pPr>
            <a:r>
              <a:rPr lang="en-US" altLang="en-US" sz="2400" dirty="0" smtClean="0">
                <a:ea typeface="ＭＳ Ｐゴシック" panose="020B0600070205080204" pitchFamily="34" charset="-128"/>
              </a:rPr>
              <a:t>He treated every one including his companions with dignity and respect.</a:t>
            </a:r>
          </a:p>
          <a:p>
            <a:pPr eaLnBrk="1" hangingPunct="1">
              <a:lnSpc>
                <a:spcPct val="90000"/>
              </a:lnSpc>
            </a:pPr>
            <a:r>
              <a:rPr lang="en-US" altLang="en-US" sz="2400" dirty="0" smtClean="0">
                <a:ea typeface="ＭＳ Ｐゴシック" panose="020B0600070205080204" pitchFamily="34" charset="-128"/>
              </a:rPr>
              <a:t>His mercy did not leave out even the environment, he forbad people to misuse resources (water in particular or cutting trees unless for a good cause).</a:t>
            </a:r>
          </a:p>
          <a:p>
            <a:pPr eaLnBrk="1" hangingPunct="1">
              <a:lnSpc>
                <a:spcPct val="90000"/>
              </a:lnSpc>
            </a:pPr>
            <a:r>
              <a:rPr lang="en-US" altLang="en-US" sz="2400" dirty="0" smtClean="0">
                <a:ea typeface="ＭＳ Ｐゴシック" panose="020B0600070205080204" pitchFamily="34" charset="-128"/>
              </a:rPr>
              <a:t>He showed mankind how to achieve success in every aspect of life. He is certainly the best example for all human beings.</a:t>
            </a:r>
          </a:p>
        </p:txBody>
      </p:sp>
    </p:spTree>
    <p:extLst>
      <p:ext uri="{BB962C8B-B14F-4D97-AF65-F5344CB8AC3E}">
        <p14:creationId xmlns:p14="http://schemas.microsoft.com/office/powerpoint/2010/main" val="146576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
      <a:dk1>
        <a:srgbClr val="003366"/>
      </a:dk1>
      <a:lt1>
        <a:srgbClr val="FFFFFF"/>
      </a:lt1>
      <a:dk2>
        <a:srgbClr val="009C98"/>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1">
                <a:gamma/>
                <a:shade val="50196"/>
                <a:invGamma/>
              </a:schemeClr>
            </a:gs>
          </a:gsLst>
          <a:path path="rect">
            <a:fillToRect l="50000" t="50000" r="50000" b="50000"/>
          </a:path>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defRPr kumimoji="0" lang="en-US" sz="2800" b="0" i="0" u="none" strike="noStrike" cap="none" normalizeH="0" baseline="0" smtClean="0">
            <a:ln>
              <a:noFill/>
            </a:ln>
            <a:solidFill>
              <a:schemeClr val="accent1"/>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accent1">
                <a:gamma/>
                <a:shade val="50196"/>
                <a:invGamma/>
              </a:schemeClr>
            </a:gs>
          </a:gsLst>
          <a:path path="rect">
            <a:fillToRect l="50000" t="50000" r="50000" b="50000"/>
          </a:path>
        </a:gra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75000"/>
          <a:buFont typeface="Wingdings" pitchFamily="2" charset="2"/>
          <a:buChar char="l"/>
          <a:tabLst/>
          <a:defRPr kumimoji="0" lang="en-US" sz="2800" b="0" i="0" u="none" strike="noStrike" cap="none" normalizeH="0" baseline="0" smtClean="0">
            <a:ln>
              <a:noFill/>
            </a:ln>
            <a:solidFill>
              <a:schemeClr val="accent1"/>
            </a:solidFill>
            <a:effectLst/>
            <a:latin typeface="Arial"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2964</TotalTime>
  <Words>7717</Words>
  <Application>Microsoft Office PowerPoint</Application>
  <PresentationFormat>如螢幕大小 (4:3)</PresentationFormat>
  <Paragraphs>530</Paragraphs>
  <Slides>71</Slides>
  <Notes>1</Notes>
  <HiddenSlides>0</HiddenSlides>
  <MMClips>0</MMClips>
  <ScaleCrop>false</ScaleCrop>
  <HeadingPairs>
    <vt:vector size="4" baseType="variant">
      <vt:variant>
        <vt:lpstr>佈景主題</vt:lpstr>
      </vt:variant>
      <vt:variant>
        <vt:i4>1</vt:i4>
      </vt:variant>
      <vt:variant>
        <vt:lpstr>投影片標題</vt:lpstr>
      </vt:variant>
      <vt:variant>
        <vt:i4>71</vt:i4>
      </vt:variant>
    </vt:vector>
  </HeadingPairs>
  <TitlesOfParts>
    <vt:vector size="72" baseType="lpstr">
      <vt:lpstr>Capsules</vt:lpstr>
      <vt:lpstr>THE HISTORY OF PROPHET MUHAMMADH (Peace and Blessings be Upon Him)</vt:lpstr>
      <vt:lpstr> Brief Story of Prophet Muhammad (PBUH) </vt:lpstr>
      <vt:lpstr>PowerPoint 簡報</vt:lpstr>
      <vt:lpstr>1. As a Spiritual Leader (Warner &amp; Exhorter)</vt:lpstr>
      <vt:lpstr>. </vt:lpstr>
      <vt:lpstr>1. As a Spiritual Leader (Warner &amp; Exhorter)    (Cont.) </vt:lpstr>
      <vt:lpstr>2. As a Prophet of Mercy to the worlds</vt:lpstr>
      <vt:lpstr>2. As a Prophet of Mercy to the worlds (Cont.)</vt:lpstr>
      <vt:lpstr>2. As a Prophet of Mercy to the worlds (Cont.)</vt:lpstr>
      <vt:lpstr>3. Prophet Muhammad (PBUH) as a Statesman &amp; a Teacher</vt:lpstr>
      <vt:lpstr>3. Prophet Muhammad (PBUH) as a Statesman &amp; a Teacher (Cont.)</vt:lpstr>
      <vt:lpstr>3. Prophet Muhammad (PBUH) as a Statesman &amp; a Teacher (Cont.)</vt:lpstr>
      <vt:lpstr>Leadership principles followed by the Prophet Muhammad (PBUH)</vt:lpstr>
      <vt:lpstr>Leadership principles followed by the Prophet Muhammad (PBUH)   (Cont.)</vt:lpstr>
      <vt:lpstr>Leadership principles followed by the Prophet Muhammad (PBUH)   (Cont.)</vt:lpstr>
      <vt:lpstr>Objective </vt:lpstr>
      <vt:lpstr>Savior and Liberator</vt:lpstr>
      <vt:lpstr>Look around…Where are we today?</vt:lpstr>
      <vt:lpstr>Muhammad- An Introduction</vt:lpstr>
      <vt:lpstr>Muhammad- An Introduction</vt:lpstr>
      <vt:lpstr>Beginning of Divine Revelation leads to a new era</vt:lpstr>
      <vt:lpstr>Origin over 1400 years ago</vt:lpstr>
      <vt:lpstr>Muhammad and Religion </vt:lpstr>
      <vt:lpstr>Muhammad’s guidance covers all walks of life</vt:lpstr>
      <vt:lpstr>Total change. A Companion describes…</vt:lpstr>
      <vt:lpstr>Principles of the Prophet</vt:lpstr>
      <vt:lpstr>Noble Character</vt:lpstr>
      <vt:lpstr>         Generous, Humble and Peace maker</vt:lpstr>
      <vt:lpstr>The Light Spreads- Arabia to the World</vt:lpstr>
      <vt:lpstr>Lifetime of Lofty Achievements</vt:lpstr>
      <vt:lpstr>The Message: O People….</vt:lpstr>
      <vt:lpstr>Equality and Brotherhood</vt:lpstr>
      <vt:lpstr>The Benefactor of women</vt:lpstr>
      <vt:lpstr>Message for Men: O Brothers</vt:lpstr>
      <vt:lpstr>Revert to Islam Statements</vt:lpstr>
      <vt:lpstr>Prophet’s Formula of Success</vt:lpstr>
      <vt:lpstr> The Light Spreads Further</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Back up slides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IASTED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IASTED</dc:creator>
  <cp:lastModifiedBy>yy</cp:lastModifiedBy>
  <cp:revision>291</cp:revision>
  <dcterms:created xsi:type="dcterms:W3CDTF">2001-12-11T23:34:17Z</dcterms:created>
  <dcterms:modified xsi:type="dcterms:W3CDTF">2014-11-16T10:43:11Z</dcterms:modified>
</cp:coreProperties>
</file>